
<file path=[Content_Types].xml><?xml version="1.0" encoding="utf-8"?>
<Types xmlns="http://schemas.openxmlformats.org/package/2006/content-types">
  <Default Extension="jpeg" ContentType="image/jpeg"/>
  <Default Extension="vml" ContentType="application/vnd.openxmlformats-officedocument.vmlDrawing"/>
  <Default Extension="docx" ContentType="application/vnd.openxmlformats-officedocument.wordprocessingml.documen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8" r:id="rId5"/>
    <p:sldId id="261" r:id="rId7"/>
    <p:sldId id="297" r:id="rId8"/>
    <p:sldId id="269" r:id="rId9"/>
    <p:sldId id="274" r:id="rId10"/>
    <p:sldId id="276" r:id="rId11"/>
    <p:sldId id="298" r:id="rId12"/>
    <p:sldId id="291" r:id="rId13"/>
    <p:sldId id="293" r:id="rId14"/>
    <p:sldId id="294" r:id="rId15"/>
    <p:sldId id="345" r:id="rId16"/>
    <p:sldId id="344" r:id="rId17"/>
    <p:sldId id="378" r:id="rId18"/>
    <p:sldId id="299" r:id="rId19"/>
    <p:sldId id="295" r:id="rId20"/>
    <p:sldId id="307" r:id="rId21"/>
    <p:sldId id="308" r:id="rId22"/>
    <p:sldId id="309" r:id="rId23"/>
    <p:sldId id="300" r:id="rId24"/>
    <p:sldId id="310" r:id="rId25"/>
    <p:sldId id="314" r:id="rId26"/>
    <p:sldId id="311" r:id="rId27"/>
    <p:sldId id="380" r:id="rId28"/>
    <p:sldId id="313" r:id="rId29"/>
    <p:sldId id="302" r:id="rId30"/>
    <p:sldId id="324" r:id="rId31"/>
    <p:sldId id="325" r:id="rId32"/>
    <p:sldId id="304" r:id="rId33"/>
    <p:sldId id="371" r:id="rId34"/>
    <p:sldId id="306" r:id="rId35"/>
    <p:sldId id="326" r:id="rId36"/>
    <p:sldId id="333" r:id="rId37"/>
    <p:sldId id="331"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2" Type="http://schemas.openxmlformats.org/officeDocument/2006/relationships/tags" Target="tags/tag597.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1" Type="http://schemas.openxmlformats.org/officeDocument/2006/relationships/tags" Target="../tags/tag114.xml"/><Relationship Id="rId50" Type="http://schemas.openxmlformats.org/officeDocument/2006/relationships/tags" Target="../tags/tag113.xml"/><Relationship Id="rId5" Type="http://schemas.openxmlformats.org/officeDocument/2006/relationships/tags" Target="../tags/tag68.xml"/><Relationship Id="rId49" Type="http://schemas.openxmlformats.org/officeDocument/2006/relationships/tags" Target="../tags/tag112.xml"/><Relationship Id="rId48" Type="http://schemas.openxmlformats.org/officeDocument/2006/relationships/tags" Target="../tags/tag111.xml"/><Relationship Id="rId47" Type="http://schemas.openxmlformats.org/officeDocument/2006/relationships/tags" Target="../tags/tag110.xml"/><Relationship Id="rId46" Type="http://schemas.openxmlformats.org/officeDocument/2006/relationships/tags" Target="../tags/tag109.xml"/><Relationship Id="rId45" Type="http://schemas.openxmlformats.org/officeDocument/2006/relationships/tags" Target="../tags/tag108.xml"/><Relationship Id="rId44" Type="http://schemas.openxmlformats.org/officeDocument/2006/relationships/tags" Target="../tags/tag107.xml"/><Relationship Id="rId43" Type="http://schemas.openxmlformats.org/officeDocument/2006/relationships/tags" Target="../tags/tag106.xml"/><Relationship Id="rId42" Type="http://schemas.openxmlformats.org/officeDocument/2006/relationships/tags" Target="../tags/tag105.xml"/><Relationship Id="rId41" Type="http://schemas.openxmlformats.org/officeDocument/2006/relationships/tags" Target="../tags/tag104.xml"/><Relationship Id="rId40" Type="http://schemas.openxmlformats.org/officeDocument/2006/relationships/tags" Target="../tags/tag103.xml"/><Relationship Id="rId4" Type="http://schemas.openxmlformats.org/officeDocument/2006/relationships/tags" Target="../tags/tag67.xml"/><Relationship Id="rId39" Type="http://schemas.openxmlformats.org/officeDocument/2006/relationships/tags" Target="../tags/tag102.xml"/><Relationship Id="rId38" Type="http://schemas.openxmlformats.org/officeDocument/2006/relationships/tags" Target="../tags/tag101.xml"/><Relationship Id="rId37" Type="http://schemas.openxmlformats.org/officeDocument/2006/relationships/tags" Target="../tags/tag100.xml"/><Relationship Id="rId36" Type="http://schemas.openxmlformats.org/officeDocument/2006/relationships/tags" Target="../tags/tag99.xml"/><Relationship Id="rId35" Type="http://schemas.openxmlformats.org/officeDocument/2006/relationships/tags" Target="../tags/tag98.xml"/><Relationship Id="rId34" Type="http://schemas.openxmlformats.org/officeDocument/2006/relationships/tags" Target="../tags/tag97.xml"/><Relationship Id="rId33" Type="http://schemas.openxmlformats.org/officeDocument/2006/relationships/tags" Target="../tags/tag96.xml"/><Relationship Id="rId32" Type="http://schemas.openxmlformats.org/officeDocument/2006/relationships/tags" Target="../tags/tag95.xml"/><Relationship Id="rId31" Type="http://schemas.openxmlformats.org/officeDocument/2006/relationships/tags" Target="../tags/tag94.xml"/><Relationship Id="rId30" Type="http://schemas.openxmlformats.org/officeDocument/2006/relationships/tags" Target="../tags/tag93.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image" Target="../media/image2.png"/><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0" Type="http://schemas.openxmlformats.org/officeDocument/2006/relationships/tags" Target="../tags/tag142.xml"/><Relationship Id="rId3" Type="http://schemas.openxmlformats.org/officeDocument/2006/relationships/tags" Target="../tags/tag11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image" Target="../media/image3.jpeg"/><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3.jpe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5" Type="http://schemas.openxmlformats.org/officeDocument/2006/relationships/tags" Target="../tags/tag232.xml"/><Relationship Id="rId44" Type="http://schemas.openxmlformats.org/officeDocument/2006/relationships/tags" Target="../tags/tag231.xml"/><Relationship Id="rId43" Type="http://schemas.openxmlformats.org/officeDocument/2006/relationships/tags" Target="../tags/tag230.xml"/><Relationship Id="rId42" Type="http://schemas.openxmlformats.org/officeDocument/2006/relationships/tags" Target="../tags/tag229.xml"/><Relationship Id="rId41" Type="http://schemas.openxmlformats.org/officeDocument/2006/relationships/tags" Target="../tags/tag228.xml"/><Relationship Id="rId40" Type="http://schemas.openxmlformats.org/officeDocument/2006/relationships/tags" Target="../tags/tag227.xml"/><Relationship Id="rId4" Type="http://schemas.openxmlformats.org/officeDocument/2006/relationships/tags" Target="../tags/tag191.xml"/><Relationship Id="rId39" Type="http://schemas.openxmlformats.org/officeDocument/2006/relationships/tags" Target="../tags/tag226.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image" Target="../media/image3.jpeg"/><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1" Type="http://schemas.openxmlformats.org/officeDocument/2006/relationships/tags" Target="../tags/tag287.xml"/><Relationship Id="rId50" Type="http://schemas.openxmlformats.org/officeDocument/2006/relationships/tags" Target="../tags/tag286.xml"/><Relationship Id="rId5" Type="http://schemas.openxmlformats.org/officeDocument/2006/relationships/tags" Target="../tags/tag241.xml"/><Relationship Id="rId49" Type="http://schemas.openxmlformats.org/officeDocument/2006/relationships/tags" Target="../tags/tag285.xml"/><Relationship Id="rId48" Type="http://schemas.openxmlformats.org/officeDocument/2006/relationships/tags" Target="../tags/tag284.xml"/><Relationship Id="rId47" Type="http://schemas.openxmlformats.org/officeDocument/2006/relationships/tags" Target="../tags/tag283.xml"/><Relationship Id="rId46" Type="http://schemas.openxmlformats.org/officeDocument/2006/relationships/tags" Target="../tags/tag282.xml"/><Relationship Id="rId45" Type="http://schemas.openxmlformats.org/officeDocument/2006/relationships/tags" Target="../tags/tag281.xml"/><Relationship Id="rId44" Type="http://schemas.openxmlformats.org/officeDocument/2006/relationships/tags" Target="../tags/tag280.xml"/><Relationship Id="rId43" Type="http://schemas.openxmlformats.org/officeDocument/2006/relationships/tags" Target="../tags/tag279.xml"/><Relationship Id="rId42" Type="http://schemas.openxmlformats.org/officeDocument/2006/relationships/tags" Target="../tags/tag278.xml"/><Relationship Id="rId41" Type="http://schemas.openxmlformats.org/officeDocument/2006/relationships/tags" Target="../tags/tag277.xml"/><Relationship Id="rId40" Type="http://schemas.openxmlformats.org/officeDocument/2006/relationships/tags" Target="../tags/tag276.xml"/><Relationship Id="rId4" Type="http://schemas.openxmlformats.org/officeDocument/2006/relationships/tags" Target="../tags/tag240.xml"/><Relationship Id="rId39" Type="http://schemas.openxmlformats.org/officeDocument/2006/relationships/tags" Target="../tags/tag275.xml"/><Relationship Id="rId38" Type="http://schemas.openxmlformats.org/officeDocument/2006/relationships/tags" Target="../tags/tag274.xml"/><Relationship Id="rId37" Type="http://schemas.openxmlformats.org/officeDocument/2006/relationships/tags" Target="../tags/tag27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tags" Target="../tags/tag266.xml"/><Relationship Id="rId3" Type="http://schemas.openxmlformats.org/officeDocument/2006/relationships/tags" Target="../tags/tag239.xml"/><Relationship Id="rId29" Type="http://schemas.openxmlformats.org/officeDocument/2006/relationships/tags" Target="../tags/tag265.xml"/><Relationship Id="rId28" Type="http://schemas.openxmlformats.org/officeDocument/2006/relationships/tags" Target="../tags/tag264.xml"/><Relationship Id="rId27" Type="http://schemas.openxmlformats.org/officeDocument/2006/relationships/tags" Target="../tags/tag263.xml"/><Relationship Id="rId26" Type="http://schemas.openxmlformats.org/officeDocument/2006/relationships/tags" Target="../tags/tag262.xml"/><Relationship Id="rId25" Type="http://schemas.openxmlformats.org/officeDocument/2006/relationships/tags" Target="../tags/tag261.xml"/><Relationship Id="rId24" Type="http://schemas.openxmlformats.org/officeDocument/2006/relationships/tags" Target="../tags/tag260.xml"/><Relationship Id="rId23" Type="http://schemas.openxmlformats.org/officeDocument/2006/relationships/tags" Target="../tags/tag259.xml"/><Relationship Id="rId22" Type="http://schemas.openxmlformats.org/officeDocument/2006/relationships/tags" Target="../tags/tag258.xml"/><Relationship Id="rId21" Type="http://schemas.openxmlformats.org/officeDocument/2006/relationships/tags" Target="../tags/tag257.xml"/><Relationship Id="rId20" Type="http://schemas.openxmlformats.org/officeDocument/2006/relationships/tags" Target="../tags/tag256.xml"/><Relationship Id="rId2" Type="http://schemas.openxmlformats.org/officeDocument/2006/relationships/image" Target="../media/image3.jpeg"/><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image" Target="../media/image3.jpeg"/><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image" Target="../media/image3.jpeg"/><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5" Type="http://schemas.openxmlformats.org/officeDocument/2006/relationships/tags" Target="../tags/tag405.xml"/><Relationship Id="rId44" Type="http://schemas.openxmlformats.org/officeDocument/2006/relationships/tags" Target="../tags/tag404.xml"/><Relationship Id="rId43" Type="http://schemas.openxmlformats.org/officeDocument/2006/relationships/tags" Target="../tags/tag40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tags" Target="../tags/tag364.xml"/><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image" Target="../media/image3.jpeg"/><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ctrTitle" hasCustomPrompt="1"/>
            <p:custDataLst>
              <p:tags r:id="rId4"/>
            </p:custDataLst>
          </p:nvPr>
        </p:nvSpPr>
        <p:spPr>
          <a:xfrm>
            <a:off x="2207568" y="2276872"/>
            <a:ext cx="7776864" cy="1383131"/>
          </a:xfrm>
        </p:spPr>
        <p:txBody>
          <a:bodyPr anchor="b">
            <a:normAutofit/>
          </a:bodyPr>
          <a:lstStyle>
            <a:lvl1pPr algn="ctr">
              <a:defRPr sz="6600" b="1"/>
            </a:lvl1pPr>
          </a:lstStyle>
          <a:p>
            <a:r>
              <a:rPr lang="zh-CN" altLang="en-US" dirty="0"/>
              <a:t>编辑标题</a:t>
            </a:r>
            <a:endParaRPr lang="zh-CN" altLang="en-US" dirty="0"/>
          </a:p>
        </p:txBody>
      </p:sp>
      <p:sp>
        <p:nvSpPr>
          <p:cNvPr id="3" name="副标题 2"/>
          <p:cNvSpPr>
            <a:spLocks noGrp="1"/>
          </p:cNvSpPr>
          <p:nvPr>
            <p:ph type="subTitle" idx="1" hasCustomPrompt="1"/>
            <p:custDataLst>
              <p:tags r:id="rId5"/>
            </p:custDataLst>
          </p:nvPr>
        </p:nvSpPr>
        <p:spPr>
          <a:xfrm>
            <a:off x="2205336" y="3933054"/>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cxnSp>
        <p:nvCxnSpPr>
          <p:cNvPr id="8" name="直接连接符 7"/>
          <p:cNvCxnSpPr/>
          <p:nvPr>
            <p:custDataLst>
              <p:tags r:id="rId9"/>
            </p:custDataLst>
          </p:nvPr>
        </p:nvCxnSpPr>
        <p:spPr>
          <a:xfrm>
            <a:off x="3581400" y="3796528"/>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title" hasCustomPrompt="1"/>
            <p:custDataLst>
              <p:tags r:id="rId4"/>
            </p:custDataLst>
          </p:nvPr>
        </p:nvSpPr>
        <p:spPr>
          <a:xfrm>
            <a:off x="2209800" y="2470965"/>
            <a:ext cx="7776864" cy="1916069"/>
          </a:xfrm>
        </p:spPr>
        <p:txBody>
          <a:bodyPr>
            <a:normAutofit/>
          </a:bodyPr>
          <a:lstStyle>
            <a:lvl1pPr algn="ctr">
              <a:defRPr sz="8800" b="1">
                <a:solidFill>
                  <a:schemeClr val="bg2"/>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8471027" y="-7222"/>
            <a:ext cx="3720973" cy="6865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2" name="标题 1"/>
          <p:cNvSpPr>
            <a:spLocks noGrp="1"/>
          </p:cNvSpPr>
          <p:nvPr>
            <p:ph type="title" hasCustomPrompt="1"/>
            <p:custDataLst>
              <p:tags r:id="rId3"/>
            </p:custDataLst>
          </p:nvPr>
        </p:nvSpPr>
        <p:spPr>
          <a:xfrm>
            <a:off x="838199" y="2630065"/>
            <a:ext cx="7315200" cy="1590648"/>
          </a:xfrm>
        </p:spPr>
        <p:txBody>
          <a:bodyPr anchor="ctr">
            <a:noAutofit/>
          </a:bodyPr>
          <a:lstStyle>
            <a:lvl1pPr algn="ctr">
              <a:defRPr sz="5400" b="1">
                <a:solidFill>
                  <a:schemeClr val="bg2"/>
                </a:solidFill>
                <a:effectLst/>
              </a:defRPr>
            </a:lvl1pPr>
          </a:lstStyle>
          <a:p>
            <a:r>
              <a:rPr lang="zh-CN" altLang="en-US" dirty="0"/>
              <a:t>编辑标题</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下箭头 87"/>
          <p:cNvSpPr/>
          <p:nvPr>
            <p:custDataLst>
              <p:tags r:id="rId7"/>
            </p:custDataLst>
          </p:nvPr>
        </p:nvSpPr>
        <p:spPr>
          <a:xfrm>
            <a:off x="4135422" y="1532974"/>
            <a:ext cx="720755" cy="887914"/>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a:lnSpc>
                <a:spcPct val="120000"/>
              </a:lnSpc>
            </a:pPr>
            <a:endParaRPr lang="zh-CN" altLang="en-US" sz="240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tags" Target="../tags/tag415.xml"/><Relationship Id="rId4" Type="http://schemas.openxmlformats.org/officeDocument/2006/relationships/image" Target="../media/image4.png"/><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tags" Target="../tags/tag504.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tags" Target="../tags/tag51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s>
</file>

<file path=ppt/slides/_rels/slide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1" Type="http://schemas.openxmlformats.org/officeDocument/2006/relationships/slideLayout" Target="../slideLayouts/slideLayout7.xml"/><Relationship Id="rId10" Type="http://schemas.openxmlformats.org/officeDocument/2006/relationships/tags" Target="../tags/tag425.xml"/><Relationship Id="rId1" Type="http://schemas.openxmlformats.org/officeDocument/2006/relationships/tags" Target="../tags/tag41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tags" Target="../tags/tag522.xml"/><Relationship Id="rId2" Type="http://schemas.openxmlformats.org/officeDocument/2006/relationships/tags" Target="../tags/tag521.xml"/><Relationship Id="rId1" Type="http://schemas.openxmlformats.org/officeDocument/2006/relationships/tags" Target="../tags/tag520.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44.xml"/><Relationship Id="rId5" Type="http://schemas.openxmlformats.org/officeDocument/2006/relationships/tags" Target="../tags/tag543.xml"/><Relationship Id="rId4" Type="http://schemas.openxmlformats.org/officeDocument/2006/relationships/tags" Target="../tags/tag542.xml"/><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tags" Target="../tags/tag53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51.x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tags" Target="../tags/tag54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tags" Target="../tags/tag552.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1.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8.xml"/><Relationship Id="rId6" Type="http://schemas.openxmlformats.org/officeDocument/2006/relationships/tags" Target="../tags/tag567.xml"/><Relationship Id="rId5" Type="http://schemas.openxmlformats.org/officeDocument/2006/relationships/tags" Target="../tags/tag566.xml"/><Relationship Id="rId4" Type="http://schemas.openxmlformats.org/officeDocument/2006/relationships/tags" Target="../tags/tag565.xml"/><Relationship Id="rId3" Type="http://schemas.openxmlformats.org/officeDocument/2006/relationships/tags" Target="../tags/tag564.xml"/><Relationship Id="rId2" Type="http://schemas.openxmlformats.org/officeDocument/2006/relationships/tags" Target="../tags/tag563.xml"/><Relationship Id="rId1" Type="http://schemas.openxmlformats.org/officeDocument/2006/relationships/tags" Target="../tags/tag56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71.xml"/><Relationship Id="rId2" Type="http://schemas.openxmlformats.org/officeDocument/2006/relationships/tags" Target="../tags/tag570.xml"/><Relationship Id="rId1" Type="http://schemas.openxmlformats.org/officeDocument/2006/relationships/tags" Target="../tags/tag569.xml"/></Relationships>
</file>

<file path=ppt/slides/_rels/slide2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tags" Target="../tags/tag574.xml"/><Relationship Id="rId4" Type="http://schemas.openxmlformats.org/officeDocument/2006/relationships/image" Target="../media/image5.emf"/><Relationship Id="rId3" Type="http://schemas.openxmlformats.org/officeDocument/2006/relationships/package" Target="../embeddings/Document1.docx"/><Relationship Id="rId2" Type="http://schemas.openxmlformats.org/officeDocument/2006/relationships/tags" Target="../tags/tag573.xml"/><Relationship Id="rId1" Type="http://schemas.openxmlformats.org/officeDocument/2006/relationships/tags" Target="../tags/tag57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81.xml"/><Relationship Id="rId6" Type="http://schemas.openxmlformats.org/officeDocument/2006/relationships/tags" Target="../tags/tag580.xml"/><Relationship Id="rId5" Type="http://schemas.openxmlformats.org/officeDocument/2006/relationships/tags" Target="../tags/tag579.xml"/><Relationship Id="rId4" Type="http://schemas.openxmlformats.org/officeDocument/2006/relationships/tags" Target="../tags/tag578.xml"/><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87.xml"/><Relationship Id="rId6" Type="http://schemas.openxmlformats.org/officeDocument/2006/relationships/tags" Target="../tags/tag586.xml"/><Relationship Id="rId5" Type="http://schemas.openxmlformats.org/officeDocument/2006/relationships/hyperlink" Target="http://acg17.com/" TargetMode="External"/><Relationship Id="rId4" Type="http://schemas.openxmlformats.org/officeDocument/2006/relationships/tags" Target="../tags/tag585.xml"/><Relationship Id="rId3" Type="http://schemas.openxmlformats.org/officeDocument/2006/relationships/tags" Target="../tags/tag584.xml"/><Relationship Id="rId2" Type="http://schemas.openxmlformats.org/officeDocument/2006/relationships/tags" Target="../tags/tag583.xml"/><Relationship Id="rId1" Type="http://schemas.openxmlformats.org/officeDocument/2006/relationships/tags" Target="../tags/tag582.xml"/></Relationships>
</file>

<file path=ppt/slides/_rels/slide32.xml.rels><?xml version="1.0" encoding="UTF-8" standalone="yes"?>
<Relationships xmlns="http://schemas.openxmlformats.org/package/2006/relationships"><Relationship Id="rId9" Type="http://schemas.openxmlformats.org/officeDocument/2006/relationships/tags" Target="../tags/tag593.xml"/><Relationship Id="rId8" Type="http://schemas.openxmlformats.org/officeDocument/2006/relationships/tags" Target="../tags/tag592.xml"/><Relationship Id="rId7" Type="http://schemas.openxmlformats.org/officeDocument/2006/relationships/image" Target="../media/image8.png"/><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image" Target="../media/image7.png"/><Relationship Id="rId3" Type="http://schemas.openxmlformats.org/officeDocument/2006/relationships/tags" Target="../tags/tag589.xml"/><Relationship Id="rId2" Type="http://schemas.openxmlformats.org/officeDocument/2006/relationships/image" Target="../media/image6.png"/><Relationship Id="rId12" Type="http://schemas.openxmlformats.org/officeDocument/2006/relationships/slideLayout" Target="../slideLayouts/slideLayout7.xml"/><Relationship Id="rId11" Type="http://schemas.openxmlformats.org/officeDocument/2006/relationships/tags" Target="../tags/tag594.xml"/><Relationship Id="rId10" Type="http://schemas.openxmlformats.org/officeDocument/2006/relationships/image" Target="../media/image9.png"/><Relationship Id="rId1" Type="http://schemas.openxmlformats.org/officeDocument/2006/relationships/tags" Target="../tags/tag58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596.xml"/><Relationship Id="rId1" Type="http://schemas.openxmlformats.org/officeDocument/2006/relationships/tags" Target="../tags/tag595.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custDataLst>
              <p:tags r:id="rId1"/>
            </p:custDataLst>
          </p:nvPr>
        </p:nvSpPr>
        <p:spPr>
          <a:xfrm>
            <a:off x="929005" y="5285105"/>
            <a:ext cx="4243070" cy="582930"/>
          </a:xfrm>
        </p:spPr>
        <p:txBody>
          <a:bodyPr>
            <a:normAutofit fontScale="85000" lnSpcReduction="10000"/>
          </a:bodyPr>
          <a:lstStyle/>
          <a:p>
            <a:pPr marL="0" indent="0" algn="l">
              <a:lnSpc>
                <a:spcPct val="130000"/>
              </a:lnSpc>
              <a:spcBef>
                <a:spcPts val="0"/>
              </a:spcBef>
              <a:spcAft>
                <a:spcPts val="1000"/>
              </a:spcAft>
              <a:buSzPct val="100000"/>
            </a:pPr>
            <a:r>
              <a:rPr lang="zh-CN" altLang="en-US">
                <a:sym typeface="+mn-lt"/>
              </a:rPr>
              <a:t>组长：郑逸旸 组员：董思诚 肖繁</a:t>
            </a:r>
            <a:endParaRPr lang="zh-CN" altLang="en-US">
              <a:sym typeface="+mn-lt"/>
            </a:endParaRPr>
          </a:p>
          <a:p>
            <a:pPr marL="0" indent="0" algn="l">
              <a:lnSpc>
                <a:spcPct val="130000"/>
              </a:lnSpc>
              <a:spcBef>
                <a:spcPts val="0"/>
              </a:spcBef>
              <a:spcAft>
                <a:spcPts val="1000"/>
              </a:spcAft>
              <a:buSzPct val="100000"/>
            </a:pPr>
            <a:endParaRPr lang="zh-CN" altLang="en-US">
              <a:sym typeface="+mn-lt"/>
            </a:endParaRPr>
          </a:p>
        </p:txBody>
      </p:sp>
      <p:sp>
        <p:nvSpPr>
          <p:cNvPr id="6" name="标题 5"/>
          <p:cNvSpPr>
            <a:spLocks noGrp="1"/>
          </p:cNvSpPr>
          <p:nvPr>
            <p:ph type="ctrTitle"/>
            <p:custDataLst>
              <p:tags r:id="rId2"/>
            </p:custDataLst>
          </p:nvPr>
        </p:nvSpPr>
        <p:spPr/>
        <p:txBody>
          <a:bodyPr/>
          <a:lstStyle/>
          <a:p>
            <a:pPr marL="0" indent="0" algn="l">
              <a:lnSpc>
                <a:spcPct val="100000"/>
              </a:lnSpc>
              <a:spcBef>
                <a:spcPts val="0"/>
              </a:spcBef>
              <a:spcAft>
                <a:spcPts val="0"/>
              </a:spcAft>
              <a:buSzPct val="100000"/>
            </a:pPr>
            <a:r>
              <a:rPr lang="en-US" altLang="zh-CN">
                <a:sym typeface="+mn-lt"/>
              </a:rPr>
              <a:t>G14</a:t>
            </a:r>
            <a:r>
              <a:rPr lang="zh-CN" altLang="en-US">
                <a:sym typeface="+mn-lt"/>
              </a:rPr>
              <a:t>小组项目计划</a:t>
            </a:r>
            <a:endParaRPr lang="zh-CN" altLang="en-US">
              <a:sym typeface="+mn-lt"/>
            </a:endParaRPr>
          </a:p>
        </p:txBody>
      </p:sp>
      <p:sp>
        <p:nvSpPr>
          <p:cNvPr id="8" name="副标题 7"/>
          <p:cNvSpPr>
            <a:spLocks noGrp="1"/>
          </p:cNvSpPr>
          <p:nvPr>
            <p:ph type="subTitle" idx="1"/>
            <p:custDataLst>
              <p:tags r:id="rId3"/>
            </p:custDataLst>
          </p:nvPr>
        </p:nvSpPr>
        <p:spPr/>
        <p:txBody>
          <a:bodyPr>
            <a:normAutofit/>
          </a:bodyPr>
          <a:lstStyle/>
          <a:p>
            <a:r>
              <a:rPr lang="zh-CN" altLang="en-US">
                <a:sym typeface="+mn-lt"/>
              </a:rPr>
              <a:t>汇报人：肖繁</a:t>
            </a:r>
            <a:endParaRPr lang="zh-CN" altLang="en-US" dirty="0"/>
          </a:p>
        </p:txBody>
      </p:sp>
      <p:pic>
        <p:nvPicPr>
          <p:cNvPr id="7" name="图片 6" descr="G14小组logo"/>
          <p:cNvPicPr>
            <a:picLocks noChangeAspect="1"/>
          </p:cNvPicPr>
          <p:nvPr/>
        </p:nvPicPr>
        <p:blipFill>
          <a:blip r:embed="rId4"/>
          <a:stretch>
            <a:fillRect/>
          </a:stretch>
        </p:blipFill>
        <p:spPr>
          <a:xfrm>
            <a:off x="1399540" y="554355"/>
            <a:ext cx="1243330" cy="1680210"/>
          </a:xfrm>
          <a:prstGeom prst="rect">
            <a:avLst/>
          </a:prstGeom>
        </p:spPr>
      </p:pic>
    </p:spTree>
    <p:custDataLst>
      <p:tags r:id="rId5"/>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59472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硬件环境：PC</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软件环境：</a:t>
            </a:r>
            <a:r>
              <a:rPr lang="en-US" altLang="zh-CN" sz="2000" dirty="0">
                <a:solidFill>
                  <a:srgbClr val="000000">
                    <a:lumMod val="75000"/>
                    <a:lumOff val="25000"/>
                  </a:srgbClr>
                </a:solidFill>
                <a:uFillTx/>
                <a:latin typeface="Arial" panose="020B0604020202020204" pitchFamily="34" charset="0"/>
                <a:ea typeface="微软雅黑" panose="020B0503020204020204" charset="-122"/>
                <a:sym typeface="+mn-ea"/>
              </a:rPr>
              <a:t>Dreamweaver CS3</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操作系统：Windows 10</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开发语言：css，html，JavaScript，MySQL数据库</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开发环境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2778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80771" y="42046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项目用户分析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651635" y="1645920"/>
          <a:ext cx="8764270" cy="2277110"/>
        </p:xfrm>
        <a:graphic>
          <a:graphicData uri="http://schemas.openxmlformats.org/drawingml/2006/table">
            <a:tbl>
              <a:tblPr firstRow="1" bandRow="1">
                <a:tableStyleId>{5C22544A-7EE6-4342-B048-85BDC9FD1C3A}</a:tableStyleId>
              </a:tblPr>
              <a:tblGrid>
                <a:gridCol w="1655445"/>
                <a:gridCol w="1421765"/>
                <a:gridCol w="1421765"/>
                <a:gridCol w="1421765"/>
                <a:gridCol w="1421765"/>
                <a:gridCol w="1421765"/>
              </a:tblGrid>
              <a:tr h="372110">
                <a:tc>
                  <a:txBody>
                    <a:bodyPr/>
                    <a:lstStyle/>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b="1">
                          <a:solidFill>
                            <a:schemeClr val="tx1"/>
                          </a:solidFill>
                        </a:rPr>
                        <a:t>20</a:t>
                      </a:r>
                      <a:r>
                        <a:rPr lang="zh-CN" altLang="en-US" b="1">
                          <a:solidFill>
                            <a:schemeClr val="tx1"/>
                          </a:solidFill>
                        </a:rPr>
                        <a:t>岁以下</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21~30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31~40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40</a:t>
                      </a:r>
                      <a:r>
                        <a:rPr lang="zh-CN" altLang="en-US">
                          <a:solidFill>
                            <a:schemeClr val="tx1"/>
                          </a:solidFill>
                        </a:rPr>
                        <a:t>岁以上</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zh-CN" altLang="en-US">
                          <a:solidFill>
                            <a:schemeClr val="tx1"/>
                          </a:solidFill>
                        </a:rPr>
                        <a:t>平均值</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非常喜欢动漫</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sz="1800">
                          <a:solidFill>
                            <a:schemeClr val="tx1"/>
                          </a:solidFill>
                          <a:sym typeface="+mn-ea"/>
                        </a:rPr>
                        <a:t>43%</a:t>
                      </a:r>
                      <a:endParaRPr lang="en-US" altLang="zh-CN" sz="18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一般</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4" name="文本框 3"/>
          <p:cNvSpPr txBox="1"/>
          <p:nvPr/>
        </p:nvSpPr>
        <p:spPr>
          <a:xfrm>
            <a:off x="1816735" y="4382135"/>
            <a:ext cx="8479155" cy="1445260"/>
          </a:xfrm>
          <a:prstGeom prst="rect">
            <a:avLst/>
          </a:prstGeom>
          <a:noFill/>
        </p:spPr>
        <p:txBody>
          <a:bodyPr wrap="square" rtlCol="0">
            <a:spAutoFit/>
          </a:bodyPr>
          <a:lstStyle/>
          <a:p>
            <a:pPr algn="l"/>
            <a:r>
              <a:rPr lang="en-US" altLang="zh-CN" sz="2200" spc="150" dirty="0">
                <a:solidFill>
                  <a:srgbClr val="000000">
                    <a:lumMod val="75000"/>
                    <a:lumOff val="25000"/>
                  </a:srgbClr>
                </a:solidFill>
                <a:uFillTx/>
                <a:latin typeface="Arial" panose="020B0604020202020204" pitchFamily="34" charset="0"/>
                <a:ea typeface="微软雅黑" panose="020B0503020204020204" charset="-122"/>
              </a:rPr>
              <a:t>以上是一份动漫作品在不同年龄段之间的受欢迎程度的调查表，由表格我们不难看出动漫作品的受欢迎程度在青少年中是最高，同时我们也可以看到在31～40岁这个年龄段受欢迎的比例也是比较高的。</a:t>
            </a:r>
            <a:endParaRPr lang="en-US" altLang="zh-CN" sz="2200" spc="15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51460" y="932180"/>
            <a:ext cx="11590020" cy="607631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优势（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strength</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市场十分广阔，有着巨大的商机。潜在客户主要集中在在校学生。很多的大学生对于动漫都有一定程度的喜爱。</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2.定位非常准确</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主要是面对社会上的漫友。</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3.盈利模式多样化。二次元文化丰富，有多种盈利方式。</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劣势（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weakness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缺乏运作经验。由于是刚开始制作项目，所以缺乏非常多的经验以及根本上的技术问题。</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机会（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opportunity</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国家扶持政策。国家出台一系列政策扶持动漫行业，在杭州、广州、深圳等地方举办动漫节。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2.创业环境成熟。现在的动漫市场逐渐趋向于成熟化，创业环境相对稳定。</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威胁（</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treat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1.新</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效率低。由于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刚刚组成，在</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各个方面</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运行上效率会比较低，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管理方面会比较</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落后</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造成</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很多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的麻烦。</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rPr>
              <a:t>2</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rPr>
              <a:t>.</a:t>
            </a:r>
            <a:r>
              <a:rPr lang="zh-CN" altLang="en-US" dirty="0">
                <a:solidFill>
                  <a:srgbClr val="000000">
                    <a:lumMod val="75000"/>
                    <a:lumOff val="25000"/>
                  </a:srgbClr>
                </a:solidFill>
                <a:latin typeface="Arial" panose="020B0604020202020204" pitchFamily="34" charset="0"/>
                <a:ea typeface="微软雅黑" panose="020B0503020204020204" charset="-122"/>
              </a:rPr>
              <a:t>网络上已经有多个</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论坛网站成立，给我们带来压力。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2"/>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项目优势与劣势分析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1"/>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验收标准</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251460" y="1092835"/>
            <a:ext cx="5920740" cy="369332"/>
          </a:xfrm>
          <a:prstGeom prst="rect">
            <a:avLst/>
          </a:prstGeom>
          <a:noFill/>
        </p:spPr>
        <p:txBody>
          <a:bodyPr wrap="square" rtlCol="0">
            <a:spAutoFit/>
          </a:bodyPr>
          <a:lstStyle/>
          <a:p>
            <a:r>
              <a:rPr lang="zh-CN" altLang="en-US" dirty="0"/>
              <a:t>能够完整地打开并运行整个网页，能实现基础的论坛功能。</a:t>
            </a:r>
            <a:endParaRPr lang="zh-CN" altLang="en-US" dirty="0"/>
          </a:p>
        </p:txBody>
      </p:sp>
      <p:sp>
        <p:nvSpPr>
          <p:cNvPr id="4" name="文本框 3"/>
          <p:cNvSpPr txBox="1"/>
          <p:nvPr>
            <p:custDataLst>
              <p:tags r:id="rId2"/>
            </p:custDataLst>
          </p:nvPr>
        </p:nvSpPr>
        <p:spPr>
          <a:xfrm>
            <a:off x="251460" y="17945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完成项目最迟期限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5" name="文本框 4"/>
          <p:cNvSpPr txBox="1"/>
          <p:nvPr>
            <p:custDataLst>
              <p:tags r:id="rId3"/>
            </p:custDataLst>
          </p:nvPr>
        </p:nvSpPr>
        <p:spPr>
          <a:xfrm>
            <a:off x="251460" y="34582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本计划的批准者和批准日期</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nvSpPr>
        <p:spPr>
          <a:xfrm>
            <a:off x="251460" y="2755900"/>
            <a:ext cx="3811905" cy="368300"/>
          </a:xfrm>
          <a:prstGeom prst="rect">
            <a:avLst/>
          </a:prstGeom>
          <a:noFill/>
        </p:spPr>
        <p:txBody>
          <a:bodyPr wrap="square" rtlCol="0">
            <a:spAutoFit/>
          </a:bodyPr>
          <a:lstStyle/>
          <a:p>
            <a:r>
              <a:rPr lang="zh-CN" altLang="en-US"/>
              <a:t>本学期结束（6月18日之前完成）</a:t>
            </a:r>
            <a:endParaRPr lang="zh-CN" altLang="en-US"/>
          </a:p>
        </p:txBody>
      </p:sp>
      <p:sp>
        <p:nvSpPr>
          <p:cNvPr id="7" name="文本框 6"/>
          <p:cNvSpPr txBox="1"/>
          <p:nvPr/>
        </p:nvSpPr>
        <p:spPr>
          <a:xfrm>
            <a:off x="251460" y="4418965"/>
            <a:ext cx="3811905" cy="645160"/>
          </a:xfrm>
          <a:prstGeom prst="rect">
            <a:avLst/>
          </a:prstGeom>
          <a:noFill/>
        </p:spPr>
        <p:txBody>
          <a:bodyPr wrap="square" rtlCol="0">
            <a:spAutoFit/>
          </a:bodyPr>
          <a:lstStyle/>
          <a:p>
            <a:r>
              <a:rPr lang="zh-CN" altLang="en-US"/>
              <a:t>批准者：杨枨老师</a:t>
            </a:r>
            <a:endParaRPr lang="zh-CN" altLang="en-US"/>
          </a:p>
          <a:p>
            <a:r>
              <a:rPr lang="zh-CN" altLang="en-US"/>
              <a:t>批准日期：本学期开始（2月26日）</a:t>
            </a:r>
            <a:endParaRPr lang="zh-CN" altLang="en-US"/>
          </a:p>
        </p:txBody>
      </p:sp>
      <p:sp>
        <p:nvSpPr>
          <p:cNvPr id="21" name="任意多边形: 形状 20"/>
          <p:cNvSpPr/>
          <p:nvPr>
            <p:custDataLst>
              <p:tags r:id="rId4"/>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项目团队组织</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03</a:t>
            </a:r>
            <a:endParaRPr lang="en-US" altLang="zh-CN" sz="6000" b="1" dirty="0"/>
          </a:p>
        </p:txBody>
      </p:sp>
      <p:sp>
        <p:nvSpPr>
          <p:cNvPr id="2" name="文本框 1"/>
          <p:cNvSpPr txBox="1"/>
          <p:nvPr/>
        </p:nvSpPr>
        <p:spPr>
          <a:xfrm>
            <a:off x="5932805" y="4124325"/>
            <a:ext cx="2915285"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组织结构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技能要求</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人员分工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团队沟通与协作</a:t>
            </a:r>
            <a:endParaRPr lang="zh-CN" altLang="en-US" sz="2400" b="1">
              <a:solidFill>
                <a:schemeClr val="bg1"/>
              </a:solidFill>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组织结构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矩形 3"/>
          <p:cNvSpPr/>
          <p:nvPr/>
        </p:nvSpPr>
        <p:spPr>
          <a:xfrm>
            <a:off x="5147310" y="23444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郑逸旸（组长）</a:t>
            </a:r>
            <a:endParaRPr lang="zh-CN" altLang="en-US">
              <a:solidFill>
                <a:schemeClr val="tx1"/>
              </a:solidFill>
            </a:endParaRPr>
          </a:p>
        </p:txBody>
      </p:sp>
      <p:sp>
        <p:nvSpPr>
          <p:cNvPr id="5" name="矩形 4"/>
          <p:cNvSpPr/>
          <p:nvPr/>
        </p:nvSpPr>
        <p:spPr>
          <a:xfrm>
            <a:off x="324993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董思诚</a:t>
            </a:r>
            <a:endParaRPr lang="zh-CN" altLang="en-US">
              <a:solidFill>
                <a:schemeClr val="tx1"/>
              </a:solidFill>
            </a:endParaRPr>
          </a:p>
        </p:txBody>
      </p:sp>
      <p:sp>
        <p:nvSpPr>
          <p:cNvPr id="6" name="矩形 5"/>
          <p:cNvSpPr/>
          <p:nvPr/>
        </p:nvSpPr>
        <p:spPr>
          <a:xfrm>
            <a:off x="704469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肖繁</a:t>
            </a:r>
            <a:endParaRPr lang="zh-CN" altLang="en-US">
              <a:solidFill>
                <a:schemeClr val="tx1"/>
              </a:solidFill>
            </a:endParaRPr>
          </a:p>
        </p:txBody>
      </p:sp>
      <p:cxnSp>
        <p:nvCxnSpPr>
          <p:cNvPr id="7" name="肘形连接符 6"/>
          <p:cNvCxnSpPr>
            <a:stCxn id="4" idx="2"/>
            <a:endCxn id="5" idx="0"/>
          </p:cNvCxnSpPr>
          <p:nvPr/>
        </p:nvCxnSpPr>
        <p:spPr>
          <a:xfrm rot="5400000">
            <a:off x="4700588" y="2422208"/>
            <a:ext cx="893445" cy="1897380"/>
          </a:xfrm>
          <a:prstGeom prst="bentConnector3">
            <a:avLst>
              <a:gd name="adj1" fmla="val 5003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6598285" y="2421890"/>
            <a:ext cx="893445" cy="18973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00784"/>
            <a:ext cx="11940540" cy="4447328"/>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4368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6616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1300784"/>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为了开发网站，我们小组要学习</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软件，css语言，html语言，</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JavaScript语言，运用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软件：设计出网站的总体布局，达到大部分人都觉得舒适的效果。利用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新建空白界面，然后用各种元件，区分出页头，导航栏，内容主题等等分区板块。</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css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语言html语言：编写，呈现出文本文档。利用css中各种样式结合html呈现出网页布局，各个分区的内容，同时改变页面的布局和外观。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语言：编写在静态网页上添加一些动态效果。通过</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处理</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内容：改变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样式，改变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属性，通过该语言后端连接</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数据库，以保证数据流通。</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数据库：用于管理论坛用户信息，以及发帖回帖等各种信息。</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675944"/>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技能要求</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latin typeface="Arial" panose="020B0604020202020204" pitchFamily="34" charset="0"/>
                <a:ea typeface="微软雅黑" panose="020B0503020204020204" charset="-122"/>
                <a:sym typeface="+mn-ea"/>
              </a:rPr>
              <a:t>人员分工</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5" name="表格 4"/>
          <p:cNvGraphicFramePr/>
          <p:nvPr/>
        </p:nvGraphicFramePr>
        <p:xfrm>
          <a:off x="829310" y="2537460"/>
          <a:ext cx="10532745" cy="2780030"/>
        </p:xfrm>
        <a:graphic>
          <a:graphicData uri="http://schemas.openxmlformats.org/drawingml/2006/table">
            <a:tbl>
              <a:tblPr firstRow="1" bandRow="1">
                <a:tableStyleId>{5C22544A-7EE6-4342-B048-85BDC9FD1C3A}</a:tableStyleId>
              </a:tblPr>
              <a:tblGrid>
                <a:gridCol w="1007745"/>
                <a:gridCol w="2524125"/>
                <a:gridCol w="7000875"/>
              </a:tblGrid>
              <a:tr h="358775">
                <a:tc>
                  <a:txBody>
                    <a:bodyPr/>
                    <a:lstStyle/>
                    <a:p>
                      <a:pPr indent="0">
                        <a:buNone/>
                      </a:pPr>
                      <a:r>
                        <a:rPr lang="en-US" sz="18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7533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论坛基础功能设计开发，测试网站可行性，用户访谈记录</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91435"/>
            <a:ext cx="8693785" cy="26295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小组沟通模式：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所有组员参加沟通协作见面会议，每周一次，围绕网站讨论，自行记录内容。每周固定会面日期与地点。</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若在会议外有急事沟通，可在QQ，微信，邮件上细说。</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若是邮件沟通，收件人应是沟通对象，抄送人应是其他剩余组员。</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小组协作模式：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若各个组员出现网站开发上的各种情况，可与其他所有组员进行说明并互相帮忙。</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团队沟通与协作</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实施项目计划</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04</a:t>
            </a:r>
            <a:endParaRPr lang="en-US" altLang="zh-CN" sz="6000" b="1" dirty="0"/>
          </a:p>
        </p:txBody>
      </p:sp>
      <p:sp>
        <p:nvSpPr>
          <p:cNvPr id="2" name="文本框 1"/>
          <p:cNvSpPr txBox="1"/>
          <p:nvPr/>
        </p:nvSpPr>
        <p:spPr>
          <a:xfrm>
            <a:off x="6276975" y="4069715"/>
            <a:ext cx="244602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项目开发难点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项目开发流程</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总体开发进度</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甘特图</a:t>
            </a:r>
            <a:endParaRPr lang="zh-CN" altLang="en-US" sz="2400" b="1">
              <a:solidFill>
                <a:schemeClr val="bg1"/>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2"/>
          <p:cNvSpPr/>
          <p:nvPr>
            <p:custDataLst>
              <p:tags r:id="rId1"/>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rgbClr val="E34D4D">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5" name="任意多边形: 形状 3"/>
          <p:cNvSpPr/>
          <p:nvPr>
            <p:custDataLst>
              <p:tags r:id="rId2"/>
            </p:custDataLst>
          </p:nvPr>
        </p:nvSpPr>
        <p:spPr>
          <a:xfrm flipH="1">
            <a:off x="0" y="0"/>
            <a:ext cx="3428998" cy="68580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rgbClr val="E34D4D">
              <a:lumMod val="60000"/>
              <a:lumOff val="4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cxnSp>
        <p:nvCxnSpPr>
          <p:cNvPr id="7" name="直接连接符 6"/>
          <p:cNvCxnSpPr/>
          <p:nvPr>
            <p:custDataLst>
              <p:tags r:id="rId3"/>
            </p:custDataLst>
          </p:nvPr>
        </p:nvCxnSpPr>
        <p:spPr>
          <a:xfrm>
            <a:off x="5215435" y="211074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388683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9" name="任意多边形: 形状 8"/>
          <p:cNvSpPr>
            <a:spLocks noChangeAspect="1"/>
          </p:cNvSpPr>
          <p:nvPr>
            <p:custDataLst>
              <p:tags r:id="rId5"/>
            </p:custDataLst>
          </p:nvPr>
        </p:nvSpPr>
        <p:spPr>
          <a:xfrm>
            <a:off x="429577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1" name="任意多边形: 形状 10"/>
          <p:cNvSpPr>
            <a:spLocks noChangeAspect="1"/>
          </p:cNvSpPr>
          <p:nvPr>
            <p:custDataLst>
              <p:tags r:id="rId6"/>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2" name="任意多边形: 形状 11"/>
          <p:cNvSpPr>
            <a:spLocks noChangeAspect="1"/>
          </p:cNvSpPr>
          <p:nvPr>
            <p:custDataLst>
              <p:tags r:id="rId7"/>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0" name="文本框 9"/>
          <p:cNvSpPr txBox="1"/>
          <p:nvPr>
            <p:custDataLst>
              <p:tags r:id="rId8"/>
            </p:custDataLst>
          </p:nvPr>
        </p:nvSpPr>
        <p:spPr>
          <a:xfrm>
            <a:off x="5769238" y="1888180"/>
            <a:ext cx="2851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引言</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项目概述</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项目团队组织</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实施项目计划</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软件测试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附录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6" name="文本框 15"/>
          <p:cNvSpPr txBox="1"/>
          <p:nvPr>
            <p:custDataLst>
              <p:tags r:id="rId9"/>
            </p:custDataLst>
          </p:nvPr>
        </p:nvSpPr>
        <p:spPr>
          <a:xfrm>
            <a:off x="2064841" y="2807406"/>
            <a:ext cx="3632200" cy="117348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6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36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10"/>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059940"/>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28570"/>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en-US" altLang="zh-CN" sz="2000" dirty="0"/>
              <a:t>1.</a:t>
            </a:r>
            <a:r>
              <a:rPr lang="zh-CN" altLang="en-US" sz="2000" dirty="0"/>
              <a:t>首次选择制作网页开发，并且从底层开发论坛网站，项目工程量会比拟定预期的要大，对于规模的估算不精确，可能会导致项目延期交付。</a:t>
            </a:r>
            <a:endParaRPr lang="zh-CN" altLang="en-US" sz="2000" dirty="0"/>
          </a:p>
          <a:p>
            <a:r>
              <a:rPr lang="en-US" altLang="zh-CN" sz="2000" dirty="0"/>
              <a:t>2.</a:t>
            </a:r>
            <a:r>
              <a:rPr lang="zh-CN" altLang="en-US" sz="2000" dirty="0"/>
              <a:t>测试时产生未知错误，导致工期间歇暂停。</a:t>
            </a:r>
            <a:endParaRPr lang="zh-CN" altLang="en-US" sz="2000" dirty="0"/>
          </a:p>
          <a:p>
            <a:r>
              <a:rPr lang="en-US" altLang="zh-CN" sz="2000" dirty="0"/>
              <a:t>3.</a:t>
            </a:r>
            <a:r>
              <a:rPr lang="zh-CN" altLang="en-US" sz="2000" dirty="0"/>
              <a:t>首次开发常见论坛网站功能，经验不足，费用大量时间。</a:t>
            </a:r>
            <a:endParaRPr lang="zh-CN" altLang="en-US" sz="2000" dirty="0"/>
          </a:p>
          <a:p>
            <a:r>
              <a:rPr lang="en-US" altLang="zh-CN" sz="2000" dirty="0"/>
              <a:t>4.</a:t>
            </a:r>
            <a:r>
              <a:rPr lang="zh-CN" altLang="en-US" sz="2000" dirty="0"/>
              <a:t>小组人员的不专注，不听指挥等等</a:t>
            </a:r>
            <a:endParaRPr lang="zh-CN" altLang="en-US"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项目开发难点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项目开发流程</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125980" y="2344420"/>
          <a:ext cx="8531860" cy="315468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lstStyle/>
                    <a:p>
                      <a:pPr algn="just">
                        <a:spcAft>
                          <a:spcPts val="0"/>
                        </a:spcAft>
                      </a:pPr>
                      <a:r>
                        <a:rPr lang="zh-CN" sz="1600" kern="100" dirty="0">
                          <a:solidFill>
                            <a:schemeClr val="tx1"/>
                          </a:solidFill>
                          <a:effectLst/>
                        </a:rPr>
                        <a:t>负责人</a:t>
                      </a:r>
                      <a:endParaRPr lang="zh-CN" sz="1600" kern="100" dirty="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完成工作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应提交成果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检查点</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项目范围规划</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项目开发计划书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项目计划书完成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全体小组成员</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分析网页需求</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网页需求规格说明书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网页需求规格说明书完成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郑逸旸、肖繁</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设计</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开发</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试生产</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网页最终成品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网页最终成品完成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实施工作结束后</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维护小组</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小组建立完成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总体开发进度计划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8" name="矩形 5"/>
          <p:cNvSpPr>
            <a:spLocks noChangeArrowheads="1"/>
          </p:cNvSpPr>
          <p:nvPr/>
        </p:nvSpPr>
        <p:spPr bwMode="auto">
          <a:xfrm>
            <a:off x="1782445" y="1545113"/>
            <a:ext cx="1803526" cy="312737"/>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项目范围规划</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39" name="矩形 6"/>
          <p:cNvSpPr>
            <a:spLocks noChangeArrowheads="1"/>
          </p:cNvSpPr>
          <p:nvPr/>
        </p:nvSpPr>
        <p:spPr bwMode="auto">
          <a:xfrm>
            <a:off x="1767522" y="2312828"/>
            <a:ext cx="1833371" cy="3048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分析网页需求</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0" name="矩形 8"/>
          <p:cNvSpPr>
            <a:spLocks noChangeArrowheads="1"/>
          </p:cNvSpPr>
          <p:nvPr/>
        </p:nvSpPr>
        <p:spPr bwMode="auto">
          <a:xfrm>
            <a:off x="1767522" y="3152221"/>
            <a:ext cx="1842713"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1" name="矩形 10"/>
          <p:cNvSpPr>
            <a:spLocks noChangeArrowheads="1"/>
          </p:cNvSpPr>
          <p:nvPr/>
        </p:nvSpPr>
        <p:spPr bwMode="auto">
          <a:xfrm>
            <a:off x="1782446" y="3876569"/>
            <a:ext cx="1827790" cy="296863"/>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开发</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4" name="矩形 43"/>
          <p:cNvSpPr/>
          <p:nvPr/>
        </p:nvSpPr>
        <p:spPr>
          <a:xfrm>
            <a:off x="1782444" y="5517948"/>
            <a:ext cx="1803526" cy="289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宋体" panose="02010600030101010101" pitchFamily="2" charset="-122"/>
                <a:cs typeface="Arial" panose="020B0604020202020204" pitchFamily="34" charset="0"/>
              </a:rPr>
              <a:t>试生产</a:t>
            </a:r>
            <a:r>
              <a:rPr lang="en-US" sz="1600" b="1" kern="100">
                <a:solidFill>
                  <a:srgbClr val="000000"/>
                </a:solidFill>
                <a:effectLst/>
                <a:ea typeface="宋体" panose="02010600030101010101" pitchFamily="2" charset="-122"/>
                <a:cs typeface="Arial" panose="020B0604020202020204" pitchFamily="34" charset="0"/>
              </a:rPr>
              <a:t> </a:t>
            </a:r>
            <a:endParaRPr lang="zh-CN" sz="1600" b="1" kern="100">
              <a:solidFill>
                <a:srgbClr val="000000"/>
              </a:solidFill>
              <a:effectLst/>
              <a:ea typeface="宋体" panose="02010600030101010101" pitchFamily="2" charset="-122"/>
              <a:cs typeface="Arial" panose="020B0604020202020204" pitchFamily="34" charset="0"/>
            </a:endParaRPr>
          </a:p>
        </p:txBody>
      </p:sp>
      <p:sp>
        <p:nvSpPr>
          <p:cNvPr id="42" name="矩形 17"/>
          <p:cNvSpPr>
            <a:spLocks noChangeArrowheads="1"/>
          </p:cNvSpPr>
          <p:nvPr/>
        </p:nvSpPr>
        <p:spPr bwMode="auto">
          <a:xfrm>
            <a:off x="1782446" y="4701156"/>
            <a:ext cx="1818448"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测试</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3" name="矩形 19"/>
          <p:cNvSpPr>
            <a:spLocks noChangeArrowheads="1"/>
          </p:cNvSpPr>
          <p:nvPr/>
        </p:nvSpPr>
        <p:spPr bwMode="auto">
          <a:xfrm>
            <a:off x="1771627" y="6264203"/>
            <a:ext cx="1803526"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实施工作结束后的回顾</a:t>
            </a:r>
            <a:endParaRPr kumimoji="0" lang="zh-CN" altLang="zh-CN" sz="1200" b="1" i="0" u="none" strike="noStrike" cap="none" normalizeH="0" baseline="0" dirty="0" smtClean="0">
              <a:ln>
                <a:noFill/>
              </a:ln>
              <a:solidFill>
                <a:schemeClr val="tx1"/>
              </a:solidFill>
              <a:effectLst/>
              <a:latin typeface="Arial" panose="020B0604020202020204" pitchFamily="34" charset="0"/>
            </a:endParaRPr>
          </a:p>
        </p:txBody>
      </p:sp>
      <p:cxnSp>
        <p:nvCxnSpPr>
          <p:cNvPr id="47" name="直接连接符 46"/>
          <p:cNvCxnSpPr/>
          <p:nvPr/>
        </p:nvCxnSpPr>
        <p:spPr>
          <a:xfrm>
            <a:off x="2693035" y="1861185"/>
            <a:ext cx="0" cy="47117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a:stCxn id="39" idx="2"/>
            <a:endCxn id="40" idx="0"/>
          </p:cNvCxnSpPr>
          <p:nvPr/>
        </p:nvCxnSpPr>
        <p:spPr>
          <a:xfrm>
            <a:off x="2684145" y="2617470"/>
            <a:ext cx="4445" cy="5346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0" idx="2"/>
          </p:cNvCxnSpPr>
          <p:nvPr/>
        </p:nvCxnSpPr>
        <p:spPr>
          <a:xfrm>
            <a:off x="2688590" y="3441065"/>
            <a:ext cx="4445" cy="43561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1" idx="2"/>
            <a:endCxn id="42" idx="0"/>
          </p:cNvCxnSpPr>
          <p:nvPr/>
        </p:nvCxnSpPr>
        <p:spPr>
          <a:xfrm flipH="1">
            <a:off x="2691765" y="4173855"/>
            <a:ext cx="4445" cy="527050"/>
          </a:xfrm>
          <a:prstGeom prst="line">
            <a:avLst/>
          </a:prstGeom>
        </p:spPr>
        <p:style>
          <a:lnRef idx="1">
            <a:schemeClr val="dk1"/>
          </a:lnRef>
          <a:fillRef idx="0">
            <a:schemeClr val="dk1"/>
          </a:fillRef>
          <a:effectRef idx="0">
            <a:schemeClr val="dk1"/>
          </a:effectRef>
          <a:fontRef idx="minor">
            <a:schemeClr val="tx1"/>
          </a:fontRef>
        </p:style>
      </p:cxnSp>
      <p:sp>
        <p:nvSpPr>
          <p:cNvPr id="45" name="矩形 69"/>
          <p:cNvSpPr>
            <a:spLocks noChangeArrowheads="1"/>
          </p:cNvSpPr>
          <p:nvPr/>
        </p:nvSpPr>
        <p:spPr bwMode="auto">
          <a:xfrm>
            <a:off x="4631316" y="5339317"/>
            <a:ext cx="4272121" cy="525462"/>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确定测试人群，给予使用，并获得用户反馈，以进行评估测试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cxnSp>
        <p:nvCxnSpPr>
          <p:cNvPr id="52" name="直接连接符 51"/>
          <p:cNvCxnSpPr/>
          <p:nvPr/>
        </p:nvCxnSpPr>
        <p:spPr>
          <a:xfrm flipV="1">
            <a:off x="3592455" y="1756092"/>
            <a:ext cx="1021080" cy="762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stCxn id="39" idx="3"/>
          </p:cNvCxnSpPr>
          <p:nvPr/>
        </p:nvCxnSpPr>
        <p:spPr>
          <a:xfrm flipV="1">
            <a:off x="3600893" y="2440130"/>
            <a:ext cx="1030422" cy="25098"/>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610235" y="3311863"/>
            <a:ext cx="102108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a:stCxn id="41" idx="3"/>
            <a:endCxn id="61" idx="1"/>
          </p:cNvCxnSpPr>
          <p:nvPr/>
        </p:nvCxnSpPr>
        <p:spPr>
          <a:xfrm>
            <a:off x="3609975" y="4025265"/>
            <a:ext cx="1021080" cy="2286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stCxn id="42" idx="2"/>
            <a:endCxn id="44" idx="0"/>
          </p:cNvCxnSpPr>
          <p:nvPr/>
        </p:nvCxnSpPr>
        <p:spPr>
          <a:xfrm flipH="1">
            <a:off x="2684145" y="4989830"/>
            <a:ext cx="7620" cy="52832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a:stCxn id="42" idx="3"/>
            <a:endCxn id="62" idx="1"/>
          </p:cNvCxnSpPr>
          <p:nvPr/>
        </p:nvCxnSpPr>
        <p:spPr>
          <a:xfrm flipV="1">
            <a:off x="3601085" y="4827905"/>
            <a:ext cx="1029970" cy="1778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44" idx="3"/>
          </p:cNvCxnSpPr>
          <p:nvPr/>
        </p:nvCxnSpPr>
        <p:spPr>
          <a:xfrm flipV="1">
            <a:off x="3585970" y="5654984"/>
            <a:ext cx="1019773" cy="774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stCxn id="44" idx="2"/>
            <a:endCxn id="43" idx="0"/>
          </p:cNvCxnSpPr>
          <p:nvPr/>
        </p:nvCxnSpPr>
        <p:spPr>
          <a:xfrm flipH="1">
            <a:off x="2673350" y="5807710"/>
            <a:ext cx="10795" cy="456565"/>
          </a:xfrm>
          <a:prstGeom prst="line">
            <a:avLst/>
          </a:prstGeom>
        </p:spPr>
        <p:style>
          <a:lnRef idx="1">
            <a:schemeClr val="dk1"/>
          </a:lnRef>
          <a:fillRef idx="0">
            <a:schemeClr val="dk1"/>
          </a:fillRef>
          <a:effectRef idx="0">
            <a:schemeClr val="dk1"/>
          </a:effectRef>
          <a:fontRef idx="minor">
            <a:schemeClr val="tx1"/>
          </a:fontRef>
        </p:style>
      </p:cxnSp>
      <p:sp>
        <p:nvSpPr>
          <p:cNvPr id="46" name="矩形 64"/>
          <p:cNvSpPr>
            <a:spLocks noChangeArrowheads="1"/>
          </p:cNvSpPr>
          <p:nvPr/>
        </p:nvSpPr>
        <p:spPr bwMode="auto">
          <a:xfrm>
            <a:off x="4631315" y="1561352"/>
            <a:ext cx="4269161" cy="35877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确定项目的范围、所用的资源，以及人员</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51" name="矩形 65"/>
          <p:cNvSpPr>
            <a:spLocks noChangeArrowheads="1"/>
          </p:cNvSpPr>
          <p:nvPr/>
        </p:nvSpPr>
        <p:spPr bwMode="auto">
          <a:xfrm>
            <a:off x="4631316" y="2213609"/>
            <a:ext cx="4269161" cy="5032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分析网页的需求，起草网页规范，并由小组一起探讨规范，最后整合制定项目规划表</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0" name="矩形 66"/>
          <p:cNvSpPr>
            <a:spLocks noChangeArrowheads="1"/>
          </p:cNvSpPr>
          <p:nvPr/>
        </p:nvSpPr>
        <p:spPr bwMode="auto">
          <a:xfrm>
            <a:off x="4631316" y="3079294"/>
            <a:ext cx="4269162" cy="4651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审阅产品计划分析，制定设计规范，绘制所需的界面，最后反馈修改界面，完成设计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1" name="矩形 67"/>
          <p:cNvSpPr>
            <a:spLocks noChangeArrowheads="1"/>
          </p:cNvSpPr>
          <p:nvPr/>
        </p:nvSpPr>
        <p:spPr bwMode="auto">
          <a:xfrm>
            <a:off x="4631055" y="3819525"/>
            <a:ext cx="4385945"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学习所需的语言，规范界面要求，分配任务给组员，编写代码，进行初步的测试，完成开发</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2" name="矩形 68"/>
          <p:cNvSpPr>
            <a:spLocks noChangeArrowheads="1"/>
          </p:cNvSpPr>
          <p:nvPr/>
        </p:nvSpPr>
        <p:spPr bwMode="auto">
          <a:xfrm>
            <a:off x="4631316" y="4599286"/>
            <a:ext cx="4281544"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根据计划分步测试，单元性质分步测试以及总体测试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3" name="矩形 70"/>
          <p:cNvSpPr>
            <a:spLocks noChangeArrowheads="1"/>
          </p:cNvSpPr>
          <p:nvPr/>
        </p:nvSpPr>
        <p:spPr bwMode="auto">
          <a:xfrm>
            <a:off x="4631316" y="6166902"/>
            <a:ext cx="4272121" cy="5334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将经验教训记录存档，分发给小组成员文档信息，并建立维护小组进行更新工作</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82" name="直接连接符 81"/>
          <p:cNvCxnSpPr/>
          <p:nvPr/>
        </p:nvCxnSpPr>
        <p:spPr>
          <a:xfrm flipV="1">
            <a:off x="3585970" y="6433602"/>
            <a:ext cx="1019773" cy="7744"/>
          </a:xfrm>
          <a:prstGeom prst="line">
            <a:avLst/>
          </a:prstGeom>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预算</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738630" y="2558415"/>
          <a:ext cx="8532495" cy="2032000"/>
        </p:xfrm>
        <a:graphic>
          <a:graphicData uri="http://schemas.openxmlformats.org/drawingml/2006/table">
            <a:tbl>
              <a:tblPr firstRow="1" bandRow="1">
                <a:tableStyleId>{5C22544A-7EE6-4342-B048-85BDC9FD1C3A}</a:tableStyleId>
              </a:tblPr>
              <a:tblGrid>
                <a:gridCol w="2844165"/>
                <a:gridCol w="2844165"/>
                <a:gridCol w="2844165"/>
              </a:tblGrid>
              <a:tr h="406400">
                <a:tc>
                  <a:txBody>
                    <a:bodyPr/>
                    <a:lstStyle/>
                    <a:p>
                      <a:pPr algn="ctr">
                        <a:buNone/>
                      </a:pPr>
                      <a:r>
                        <a:rPr lang="zh-CN" altLang="en-US" dirty="0">
                          <a:solidFill>
                            <a:schemeClr val="tx1"/>
                          </a:solidFill>
                        </a:rPr>
                        <a:t>预算名称</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预算内容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a:solidFill>
                            <a:schemeClr val="tx1"/>
                          </a:solidFill>
                        </a:rPr>
                        <a:t>劳务费</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a:solidFill>
                            <a:schemeClr val="tx1"/>
                          </a:solidFill>
                        </a:rPr>
                        <a:t>程序员平均时薪</a:t>
                      </a:r>
                      <a:r>
                        <a:rPr lang="en-US" altLang="zh-CN" dirty="0">
                          <a:solidFill>
                            <a:schemeClr val="tx1"/>
                          </a:solidFill>
                        </a:rPr>
                        <a:t>68</a:t>
                      </a:r>
                      <a:r>
                        <a:rPr lang="zh-CN" altLang="en-US" dirty="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a:solidFill>
                            <a:schemeClr val="tx1"/>
                          </a:solidFill>
                        </a:rPr>
                        <a:t>68*8*3</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smtClean="0">
                          <a:solidFill>
                            <a:schemeClr val="tx1"/>
                          </a:solidFill>
                        </a:rPr>
                        <a:t>阿里云服务器</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smtClean="0">
                          <a:solidFill>
                            <a:schemeClr val="tx1"/>
                          </a:solidFill>
                        </a:rPr>
                        <a:t>购买阿里云服务器一个月</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smtClean="0">
                          <a:solidFill>
                            <a:schemeClr val="tx1"/>
                          </a:solidFill>
                        </a:rPr>
                        <a:t>75</a:t>
                      </a:r>
                      <a:r>
                        <a:rPr lang="zh-CN" altLang="en-US" dirty="0" smtClean="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a:solidFill>
                            <a:schemeClr val="tx1"/>
                          </a:solidFill>
                        </a:rPr>
                        <a:t>团建费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zh-CN" altLang="en-US">
                          <a:solidFill>
                            <a:schemeClr val="tx1"/>
                          </a:solidFill>
                        </a:rPr>
                        <a:t>无团建费用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gridSpan="2">
                  <a:txBody>
                    <a:bodyPr/>
                    <a:lstStyle/>
                    <a:p>
                      <a:pPr algn="ctr">
                        <a:buNone/>
                      </a:pPr>
                      <a:r>
                        <a:rPr lang="zh-CN" altLang="en-US">
                          <a:solidFill>
                            <a:schemeClr val="tx1"/>
                          </a:solidFill>
                        </a:rPr>
                        <a:t>总计</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en-US" altLang="zh-CN" dirty="0" smtClean="0">
                          <a:solidFill>
                            <a:schemeClr val="tx1"/>
                          </a:solidFill>
                        </a:rPr>
                        <a:t>1707</a:t>
                      </a:r>
                      <a:r>
                        <a:rPr lang="zh-CN" altLang="en-US" dirty="0" smtClean="0">
                          <a:solidFill>
                            <a:schemeClr val="tx1"/>
                          </a:solidFill>
                        </a:rPr>
                        <a:t>元</a:t>
                      </a:r>
                      <a:endParaRPr lang="zh-CN" altLang="en-US" dirty="0">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endParaRPr lang="zh-CN" altLang="zh-CN" sz="2000" dirty="0"/>
          </a:p>
          <a:p>
            <a:pPr lvl="0"/>
            <a:r>
              <a:rPr lang="en-US" altLang="zh-CN" sz="2000" dirty="0" smtClean="0"/>
              <a:t>2.</a:t>
            </a:r>
            <a:r>
              <a:rPr lang="zh-CN" altLang="zh-CN" sz="2000" dirty="0" smtClean="0"/>
              <a:t>人员</a:t>
            </a:r>
            <a:r>
              <a:rPr lang="zh-CN" altLang="zh-CN" sz="2000" dirty="0"/>
              <a:t>散漫，组员跟不上进度</a:t>
            </a:r>
            <a:endParaRPr lang="zh-CN" altLang="zh-CN" sz="2000" dirty="0"/>
          </a:p>
          <a:p>
            <a:pPr lvl="0"/>
            <a:r>
              <a:rPr lang="en-US" altLang="zh-CN" sz="2000" dirty="0" smtClean="0"/>
              <a:t>3.</a:t>
            </a:r>
            <a:r>
              <a:rPr lang="zh-CN" altLang="zh-CN" sz="2000" dirty="0" smtClean="0"/>
              <a:t>学习</a:t>
            </a:r>
            <a:r>
              <a:rPr lang="zh-CN" altLang="zh-CN" sz="2000" dirty="0"/>
              <a:t>新软件使用方法的进度没有跟上</a:t>
            </a:r>
            <a:endParaRPr lang="zh-CN" altLang="zh-CN" sz="2000" dirty="0"/>
          </a:p>
          <a:p>
            <a:pPr lvl="0"/>
            <a:r>
              <a:rPr lang="en-US" altLang="zh-CN" sz="2000" dirty="0" smtClean="0"/>
              <a:t>4.</a:t>
            </a:r>
            <a:r>
              <a:rPr lang="zh-CN" altLang="zh-CN" sz="2000" dirty="0" smtClean="0"/>
              <a:t>测试</a:t>
            </a:r>
            <a:r>
              <a:rPr lang="zh-CN" altLang="zh-CN" sz="2000" dirty="0"/>
              <a:t>遇到未知错误导致出现工期间歇停顿</a:t>
            </a:r>
            <a:endParaRPr lang="zh-CN" altLang="zh-CN" sz="2000" dirty="0"/>
          </a:p>
          <a:p>
            <a:pPr lvl="0"/>
            <a:r>
              <a:rPr lang="en-US" altLang="zh-CN" sz="2000" dirty="0" smtClean="0"/>
              <a:t>5.</a:t>
            </a:r>
            <a:r>
              <a:rPr lang="zh-CN" altLang="zh-CN" sz="2000" dirty="0" smtClean="0"/>
              <a:t>功能</a:t>
            </a:r>
            <a:r>
              <a:rPr lang="zh-CN" altLang="zh-CN" sz="2000" dirty="0"/>
              <a:t>开发不完善</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168265" y="2679700"/>
            <a:ext cx="5053965" cy="1498600"/>
          </a:xfrm>
        </p:spPr>
        <p:txBody>
          <a:bodyPr>
            <a:normAutofit/>
          </a:bodyPr>
          <a:lstStyle/>
          <a:p>
            <a:r>
              <a:rPr lang="zh-CN" altLang="en-US" sz="8000" dirty="0"/>
              <a:t>软件测试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05</a:t>
            </a:r>
            <a:endParaRPr lang="en-US" altLang="zh-CN" sz="6000" b="1" dirty="0"/>
          </a:p>
        </p:txBody>
      </p:sp>
      <p:sp>
        <p:nvSpPr>
          <p:cNvPr id="2" name="文本框 1"/>
          <p:cNvSpPr txBox="1"/>
          <p:nvPr/>
        </p:nvSpPr>
        <p:spPr>
          <a:xfrm>
            <a:off x="5889625" y="4178300"/>
            <a:ext cx="315976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制定网页各个模块测试内容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制定网页整体测试计划</a:t>
            </a:r>
            <a:endParaRPr lang="zh-CN" altLang="en-US" sz="2400" b="1">
              <a:solidFill>
                <a:schemeClr val="bg1"/>
              </a:solidFill>
            </a:endParaRP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47305"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8715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122805"/>
            <a:ext cx="8185150" cy="32626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1、链接测试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2、表单测试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3、Cookies测试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4、设计语言测试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5、数据库测试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6、实现主要功能的测试</a:t>
            </a:r>
            <a:endParaRPr lang="en-US" altLang="zh-CN" sz="2000" dirty="0" smtClean="0"/>
          </a:p>
        </p:txBody>
      </p:sp>
      <p:sp>
        <p:nvSpPr>
          <p:cNvPr id="20" name="文本框 19"/>
          <p:cNvSpPr txBox="1"/>
          <p:nvPr>
            <p:custDataLst>
              <p:tags r:id="rId6"/>
            </p:custDataLst>
          </p:nvPr>
        </p:nvSpPr>
        <p:spPr>
          <a:xfrm>
            <a:off x="2003301" y="1251677"/>
            <a:ext cx="3632200" cy="624840"/>
          </a:xfrm>
          <a:prstGeom prst="rect">
            <a:avLst/>
          </a:prstGeom>
          <a:noFill/>
        </p:spPr>
        <p:txBody>
          <a:bodyPr wrap="none" lIns="101600" tIns="38100" rIns="63500" bIns="38100" rtlCol="0">
            <a:noAutofit/>
          </a:bodyPr>
          <a:lstStyle/>
          <a:p>
            <a:pPr algn="l"/>
            <a:r>
              <a:rPr lang="zh-CN" altLang="zh-CN" sz="3600" b="1" dirty="0"/>
              <a:t>制定网页各个模块测试计划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341245"/>
            <a:ext cx="8185150" cy="291084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1.性能测试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2.接口测试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3.可用性测试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4.兼容性测试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5.安全测试</a:t>
            </a:r>
            <a:endParaRPr lang="en-US" altLang="zh-CN" sz="2000" dirty="0" smtClean="0"/>
          </a:p>
        </p:txBody>
      </p:sp>
      <p:sp>
        <p:nvSpPr>
          <p:cNvPr id="20" name="文本框 19"/>
          <p:cNvSpPr txBox="1"/>
          <p:nvPr>
            <p:custDataLst>
              <p:tags r:id="rId6"/>
            </p:custDataLst>
          </p:nvPr>
        </p:nvSpPr>
        <p:spPr>
          <a:xfrm>
            <a:off x="2110616" y="123707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制定网页整体测试计划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144260" y="2679700"/>
            <a:ext cx="5053965" cy="1498600"/>
          </a:xfrm>
        </p:spPr>
        <p:txBody>
          <a:bodyPr>
            <a:normAutofit/>
          </a:bodyPr>
          <a:lstStyle/>
          <a:p>
            <a:r>
              <a:rPr lang="zh-CN" altLang="en-US" sz="8000" dirty="0"/>
              <a:t>附录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06</a:t>
            </a:r>
            <a:endParaRPr lang="en-US" altLang="zh-CN" sz="6000" b="1" dirty="0"/>
          </a:p>
        </p:txBody>
      </p:sp>
      <p:sp>
        <p:nvSpPr>
          <p:cNvPr id="2" name="文本框 1"/>
          <p:cNvSpPr txBox="1"/>
          <p:nvPr/>
        </p:nvSpPr>
        <p:spPr>
          <a:xfrm>
            <a:off x="5889625" y="4178300"/>
            <a:ext cx="315976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sym typeface="+mn-ea"/>
              </a:rPr>
              <a:t>会议记录</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sym typeface="+mn-ea"/>
              </a:rPr>
              <a:t>预算</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sym typeface="+mn-ea"/>
              </a:rPr>
              <a:t>小组分工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sym typeface="+mn-ea"/>
              </a:rPr>
              <a:t>参考资料</a:t>
            </a:r>
            <a:endParaRPr lang="zh-CN" altLang="en-US" sz="2400" b="1">
              <a:solidFill>
                <a:schemeClr val="bg1"/>
              </a:solidFill>
              <a:sym typeface="+mn-ea"/>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0" name="文本框 19"/>
          <p:cNvSpPr txBox="1"/>
          <p:nvPr>
            <p:custDataLst>
              <p:tags r:id="rId2"/>
            </p:custDataLst>
          </p:nvPr>
        </p:nvSpPr>
        <p:spPr>
          <a:xfrm>
            <a:off x="640591" y="28330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会议记录</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对象 1">
            <a:hlinkClick r:id="" action="ppaction://ole?verb="/>
          </p:cNvPr>
          <p:cNvGraphicFramePr>
            <a:graphicFrameLocks noChangeAspect="1"/>
          </p:cNvGraphicFramePr>
          <p:nvPr/>
        </p:nvGraphicFramePr>
        <p:xfrm>
          <a:off x="3360420" y="0"/>
          <a:ext cx="5469890" cy="6858000"/>
        </p:xfrm>
        <a:graphic>
          <a:graphicData uri="http://schemas.openxmlformats.org/presentationml/2006/ole">
            <mc:AlternateContent xmlns:mc="http://schemas.openxmlformats.org/markup-compatibility/2006">
              <mc:Choice xmlns:v="urn:schemas-microsoft-com:vml" Requires="v">
                <p:oleObj spid="_x0000_s1026" name="" r:id="rId3" imgW="7086600" imgH="8884920" progId="Word.Document.12">
                  <p:embed/>
                </p:oleObj>
              </mc:Choice>
              <mc:Fallback>
                <p:oleObj name="" r:id="rId3" imgW="7086600" imgH="8884920" progId="Word.Document.12">
                  <p:embed/>
                  <p:pic>
                    <p:nvPicPr>
                      <p:cNvPr id="0" name="图片 1025"/>
                      <p:cNvPicPr/>
                      <p:nvPr/>
                    </p:nvPicPr>
                    <p:blipFill>
                      <a:blip r:embed="rId4"/>
                      <a:stretch>
                        <a:fillRect/>
                      </a:stretch>
                    </p:blipFill>
                    <p:spPr>
                      <a:xfrm>
                        <a:off x="3360420" y="0"/>
                        <a:ext cx="5469890" cy="6858000"/>
                      </a:xfrm>
                      <a:prstGeom prst="rect">
                        <a:avLst/>
                      </a:prstGeom>
                    </p:spPr>
                  </p:pic>
                </p:oleObj>
              </mc:Fallback>
            </mc:AlternateContent>
          </a:graphicData>
        </a:graphic>
      </p:graphicFrame>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3955" y="2679700"/>
            <a:ext cx="2686685" cy="1498600"/>
          </a:xfrm>
        </p:spPr>
        <p:txBody>
          <a:bodyPr>
            <a:normAutofit/>
          </a:bodyPr>
          <a:lstStyle/>
          <a:p>
            <a:r>
              <a:rPr lang="zh-CN" altLang="en-US" sz="8000" dirty="0"/>
              <a:t>引言</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01</a:t>
            </a:r>
            <a:endParaRPr lang="en-US" altLang="zh-CN" sz="6000" b="1" dirty="0"/>
          </a:p>
        </p:txBody>
      </p:sp>
      <p:sp>
        <p:nvSpPr>
          <p:cNvPr id="2" name="文本框 1"/>
          <p:cNvSpPr txBox="1"/>
          <p:nvPr/>
        </p:nvSpPr>
        <p:spPr>
          <a:xfrm>
            <a:off x="6132195" y="4312285"/>
            <a:ext cx="244602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项目背景</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项目目的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项目内容</a:t>
            </a:r>
            <a:endParaRPr lang="zh-CN" altLang="en-US" sz="2400" b="1">
              <a:solidFill>
                <a:schemeClr val="bg1"/>
              </a:solidFill>
            </a:endParaRPr>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040765" y="2496820"/>
            <a:ext cx="10390505"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郑逸旸（组长）：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模板收集及引言，项目概述，项目团队组织部分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大致内容制作。评分：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8.6/10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董思诚：实施项目计划，关键问题部分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8.5/10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肖繁：软件测试，参考资料部分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8.3/10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小组分工</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2"/>
            </p:custDataLst>
          </p:nvPr>
        </p:nvSpPr>
        <p:spPr>
          <a:xfrm rot="10800000">
            <a:off x="151828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3"/>
            </p:custDataLst>
          </p:nvPr>
        </p:nvSpPr>
        <p:spPr>
          <a:xfrm rot="10800000">
            <a:off x="103187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4"/>
            </p:custDataLst>
          </p:nvPr>
        </p:nvSpPr>
        <p:spPr>
          <a:xfrm>
            <a:off x="1971040" y="1266825"/>
            <a:ext cx="6737985" cy="432435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网站原型参考网站：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hlinkClick r:id="rId5"/>
              </a:rPr>
              <a:t>http://acg17.com/</a:t>
            </a:r>
            <a:r>
              <a:rPr lang="en-US" altLang="zh-CN" dirty="0" smtClean="0">
                <a:sym typeface="+mn-ea"/>
              </a:rPr>
              <a:t>ACG17</a:t>
            </a:r>
            <a:r>
              <a:rPr lang="zh-CN" altLang="en-US" dirty="0" smtClean="0">
                <a:sym typeface="+mn-ea"/>
              </a:rPr>
              <a:t>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NGA</a:t>
            </a:r>
            <a:r>
              <a:rPr lang="zh-CN" altLang="en-US" dirty="0" smtClean="0">
                <a:sym typeface="+mn-ea"/>
              </a:rPr>
              <a:t>论坛二次元国家地理板块</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https://www.tsdm.love/forum.php</a:t>
            </a:r>
            <a:r>
              <a:rPr lang="zh-CN" altLang="en-US" dirty="0">
                <a:sym typeface="+mn-ea"/>
              </a:rPr>
              <a:t>天使动漫</a:t>
            </a:r>
            <a:r>
              <a:rPr lang="zh-CN" altLang="en-US" dirty="0" smtClean="0">
                <a:sym typeface="+mn-ea"/>
              </a:rPr>
              <a:t>论坛</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学习资料：</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http</a:t>
            </a:r>
            <a:r>
              <a:rPr lang="en-US" altLang="zh-CN" dirty="0">
                <a:sym typeface="+mn-ea"/>
              </a:rPr>
              <a:t>://www.w3school.com.cn/index.html </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张海藩，牟永敏。《软件工程导论》。北京：清华大学出版社。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王珊，萨师煊。《数据库系统概论》。北京：高等教育出版社。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吴涛。《网站全程设计技术（修订本）》。北京：清华大学出版社。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模板参考：</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《项目开发计划（GB856T——88）》</a:t>
            </a:r>
            <a:endParaRPr lang="en-US" altLang="zh-CN" dirty="0">
              <a:sym typeface="+mn-ea"/>
            </a:endParaRPr>
          </a:p>
        </p:txBody>
      </p:sp>
      <p:sp>
        <p:nvSpPr>
          <p:cNvPr id="20" name="文本框 19"/>
          <p:cNvSpPr txBox="1"/>
          <p:nvPr>
            <p:custDataLst>
              <p:tags r:id="rId6"/>
            </p:custDataLst>
          </p:nvPr>
        </p:nvSpPr>
        <p:spPr>
          <a:xfrm>
            <a:off x="1878206" y="351882"/>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spTree>
    <p:custDataLst>
      <p:tags r:id="rId7"/>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网页大致原型参考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21810" y="99885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2" name="图片 1"/>
          <p:cNvPicPr>
            <a:picLocks noChangeAspect="1"/>
          </p:cNvPicPr>
          <p:nvPr/>
        </p:nvPicPr>
        <p:blipFill rotWithShape="1">
          <a:blip r:embed="rId10">
            <a:extLst>
              <a:ext uri="{28A0092B-C50C-407E-A947-70E740481C1C}">
                <a14:useLocalDpi xmlns:a14="http://schemas.microsoft.com/office/drawing/2010/main" val="0"/>
              </a:ext>
            </a:extLst>
          </a:blip>
          <a:srcRect l="17925" t="2694" r="2404" b="-2694"/>
          <a:stretch>
            <a:fillRect/>
          </a:stretch>
        </p:blipFill>
        <p:spPr>
          <a:xfrm>
            <a:off x="2197448" y="895984"/>
            <a:ext cx="7869382" cy="596201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xit" presetSubtype="0" fill="hold" nodeType="clickEffect">
                                  <p:stCondLst>
                                    <p:cond delay="0"/>
                                  </p:stCondLst>
                                  <p:childTnLst>
                                    <p:animEffect transition="out" filter="fade">
                                      <p:cBhvr>
                                        <p:cTn id="45" dur="1000"/>
                                        <p:tgtEl>
                                          <p:spTgt spid="9"/>
                                        </p:tgtEl>
                                      </p:cBhvr>
                                    </p:animEffect>
                                    <p:anim calcmode="lin" valueType="num">
                                      <p:cBhvr>
                                        <p:cTn id="46" dur="1000"/>
                                        <p:tgtEl>
                                          <p:spTgt spid="9"/>
                                        </p:tgtEl>
                                        <p:attrNameLst>
                                          <p:attrName>ppt_x</p:attrName>
                                        </p:attrNameLst>
                                      </p:cBhvr>
                                      <p:tavLst>
                                        <p:tav tm="0">
                                          <p:val>
                                            <p:strVal val="ppt_x"/>
                                          </p:val>
                                        </p:tav>
                                        <p:tav tm="100000">
                                          <p:val>
                                            <p:strVal val="ppt_x"/>
                                          </p:val>
                                        </p:tav>
                                      </p:tavLst>
                                    </p:anim>
                                    <p:anim calcmode="lin" valueType="num">
                                      <p:cBhvr>
                                        <p:cTn id="47" dur="1000"/>
                                        <p:tgtEl>
                                          <p:spTgt spid="9"/>
                                        </p:tgtEl>
                                        <p:attrNameLst>
                                          <p:attrName>ppt_y</p:attrName>
                                        </p:attrNameLst>
                                      </p:cBhvr>
                                      <p:tavLst>
                                        <p:tav tm="0">
                                          <p:val>
                                            <p:strVal val="ppt_y"/>
                                          </p:val>
                                        </p:tav>
                                        <p:tav tm="100000">
                                          <p:val>
                                            <p:strVal val="ppt_y+.1"/>
                                          </p:val>
                                        </p:tav>
                                      </p:tavLst>
                                    </p:anim>
                                    <p:set>
                                      <p:cBhvr>
                                        <p:cTn id="48" dur="1" fill="hold">
                                          <p:stCondLst>
                                            <p:cond delay="999"/>
                                          </p:stCondLst>
                                        </p:cTn>
                                        <p:tgtEl>
                                          <p:spTgt spid="9"/>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anim calcmode="lin" valueType="num">
                                      <p:cBhvr>
                                        <p:cTn id="52" dur="1000" fill="hold"/>
                                        <p:tgtEl>
                                          <p:spTgt spid="2"/>
                                        </p:tgtEl>
                                        <p:attrNameLst>
                                          <p:attrName>ppt_x</p:attrName>
                                        </p:attrNameLst>
                                      </p:cBhvr>
                                      <p:tavLst>
                                        <p:tav tm="0">
                                          <p:val>
                                            <p:strVal val="#ppt_x"/>
                                          </p:val>
                                        </p:tav>
                                        <p:tav tm="100000">
                                          <p:val>
                                            <p:strVal val="#ppt_x"/>
                                          </p:val>
                                        </p:tav>
                                      </p:tavLst>
                                    </p:anim>
                                    <p:anim calcmode="lin" valueType="num">
                                      <p:cBhvr>
                                        <p:cTn id="5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4744" y="2475210"/>
            <a:ext cx="5616118" cy="2016125"/>
          </a:xfrm>
        </p:spPr>
        <p:txBody>
          <a:bodyPr/>
          <a:lstStyle/>
          <a:p>
            <a:r>
              <a:rPr lang="en-US" altLang="zh-CN" dirty="0"/>
              <a:t>THANKS</a:t>
            </a:r>
            <a:endParaRPr lang="en-US" altLang="zh-CN" dirty="0"/>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项目名称：</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rPr>
              <a:t>ACG论坛网站</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latin typeface="Arial" panose="020B0604020202020204" pitchFamily="34" charset="0"/>
                <a:ea typeface="微软雅黑" panose="020B0503020204020204" charset="-122"/>
              </a:rPr>
              <a:t>项目用户：热爱动漫与游戏的广大人群</a:t>
            </a:r>
            <a:r>
              <a:rPr lang="zh-CN" altLang="en-US"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项目提出者：郑逸旸，董思诚，肖繁</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ACG为英文Animation Comic Game的缩写，是动画、漫画、游戏的总称。ACG文化发源于日本，以网络及其他方式传播。为华人社会常用的亚文化词汇。</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论坛网通常是由各种类别的动漫和游戏或者各大网友对各种类别的动漫和游戏进行讨论而集成的网站。网友可以随时在此发表各自的贴子与其他网友进行讨论，分享各自的感受。</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项目背景</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936" y="23515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论坛网则包含动漫论坛，满足了广大动漫迷的需求，逐渐形成了动漫一种文化特色存在。</a:t>
            </a:r>
            <a:endParaRPr lang="zh-CN" altLang="en-US"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所以我们选择制作该项目应对给那些喜欢看动漫喜欢玩游戏的广大人群，让他们对动漫、游戏有更进一步的了解，同时也能享受动漫和游戏带来的快乐。</a:t>
            </a:r>
            <a:endParaRPr lang="zh-CN" altLang="en-US"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项目目的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425" y="2559685"/>
            <a:ext cx="9241155" cy="24942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这个网站可以在一小部分群体中推荐不同的关于动漫以及市面上的各种游戏，主要目的是让大家更了解动漫和游戏。</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在这个网站他们也可以体会到很多动漫和游戏里的文化与知识。</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在我们大学生人群中，不难找出喜欢看动漫喜欢打游戏的人群，</a:t>
            </a:r>
            <a:r>
              <a:rPr lang="en-US" altLang="zh-CN" sz="1800" dirty="0">
                <a:solidFill>
                  <a:srgbClr val="000000">
                    <a:lumMod val="75000"/>
                    <a:lumOff val="25000"/>
                  </a:srgbClr>
                </a:solidFill>
                <a:latin typeface="Arial" panose="020B0604020202020204" pitchFamily="34" charset="0"/>
                <a:ea typeface="微软雅黑" panose="020B0503020204020204" charset="-122"/>
              </a:rPr>
              <a:t>ACG</a:t>
            </a:r>
            <a:r>
              <a:rPr lang="zh-CN" altLang="en-US" sz="1800" dirty="0">
                <a:solidFill>
                  <a:srgbClr val="000000">
                    <a:lumMod val="75000"/>
                    <a:lumOff val="25000"/>
                  </a:srgbClr>
                </a:solidFill>
                <a:latin typeface="Arial" panose="020B0604020202020204" pitchFamily="34" charset="0"/>
                <a:ea typeface="微软雅黑" panose="020B0503020204020204" charset="-122"/>
              </a:rPr>
              <a:t>文化发展到现在，就有越来越多的人喜欢这种文化。而我们正是给这类人们提供各种资源。</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529580" y="2471420"/>
            <a:ext cx="4005580" cy="1498600"/>
          </a:xfrm>
        </p:spPr>
        <p:txBody>
          <a:bodyPr>
            <a:normAutofit fontScale="90000"/>
          </a:bodyPr>
          <a:lstStyle/>
          <a:p>
            <a:r>
              <a:rPr lang="zh-CN" altLang="en-US" sz="8000" dirty="0"/>
              <a:t>项目概述</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02</a:t>
            </a:r>
            <a:endParaRPr lang="en-US" altLang="zh-CN" sz="6000" b="1" dirty="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95160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行为需求分析</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制作和修订项目开发计划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网站需求规范</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网站语言学习</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网站界面绘制</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代码编写</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网站测试</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修改代码</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试生产计划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工作内容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35088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用户管理功能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发帖回帖，置顶，加精等基础论坛功能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需要实现的功能</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1.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412.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1"/>
  <p:tag name="KSO_WM_TEMPLATE_CATEGORY" val="background"/>
  <p:tag name="KSO_WM_TEMPLATE_INDEX" val="20191736"/>
  <p:tag name="KSO_WM_UNIT_LAYERLEVEL" val="1"/>
  <p:tag name="KSO_WM_TAG_VERSION" val="1.0"/>
  <p:tag name="KSO_WM_BEAUTIFY_FLAG" val="#wm#"/>
  <p:tag name="KSO_WM_UNIT_PRESET_TEXT" val="汇报人：署名"/>
  <p:tag name="KSO_WM_UNIT_TYPE" val="b"/>
  <p:tag name="KSO_WM_UNIT_INDEX" val="1"/>
</p:tagLst>
</file>

<file path=ppt/tags/tag413.xml><?xml version="1.0" encoding="utf-8"?>
<p:tagLst xmlns:p="http://schemas.openxmlformats.org/presentationml/2006/main">
  <p:tag name="KSO_WM_UNIT_ISCONTENTSTITLE" val="0"/>
  <p:tag name="KSO_WM_UNIT_VALUE" val="10"/>
  <p:tag name="KSO_WM_UNIT_HIGHLIGHT" val="0"/>
  <p:tag name="KSO_WM_UNIT_COMPATIBLE" val="0"/>
  <p:tag name="KSO_WM_UNIT_DIAGRAM_ISNUMVISUAL" val="0"/>
  <p:tag name="KSO_WM_UNIT_DIAGRAM_ISREFERUNIT" val="0"/>
  <p:tag name="KSO_WM_UNIT_ID" val="background20191736_1*a*1"/>
  <p:tag name="KSO_WM_TEMPLATE_CATEGORY" val="background"/>
  <p:tag name="KSO_WM_TEMPLATE_INDEX" val="20191736"/>
  <p:tag name="KSO_WM_UNIT_LAYERLEVEL" val="1"/>
  <p:tag name="KSO_WM_TAG_VERSION" val="1.0"/>
  <p:tag name="KSO_WM_BEAUTIFY_FLAG" val="#wm#"/>
  <p:tag name="KSO_WM_UNIT_PRESET_TEXT" val="营销活动计划书"/>
  <p:tag name="KSO_WM_UNIT_TYPE" val="a"/>
  <p:tag name="KSO_WM_UNIT_INDEX" val="1"/>
</p:tagLst>
</file>

<file path=ppt/tags/tag414.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2"/>
  <p:tag name="KSO_WM_TEMPLATE_CATEGORY" val="background"/>
  <p:tag name="KSO_WM_TEMPLATE_INDEX" val="20191736"/>
  <p:tag name="KSO_WM_UNIT_LAYERLEVEL" val="1"/>
  <p:tag name="KSO_WM_TAG_VERSION" val="1.0"/>
  <p:tag name="KSO_WM_BEAUTIFY_FLAG" val="#wm#"/>
  <p:tag name="KSO_WM_UNIT_PRESET_TEXT" val="汇报部门名称"/>
  <p:tag name="KSO_WM_UNIT_TYPE" val="b"/>
  <p:tag name="KSO_WM_UNIT_INDEX" val="2"/>
</p:tagLst>
</file>

<file path=ppt/tags/tag415.xml><?xml version="1.0" encoding="utf-8"?>
<p:tagLst xmlns:p="http://schemas.openxmlformats.org/presentationml/2006/main">
  <p:tag name="KSO_WM_TEMPLATE_CATEGORY" val="background"/>
  <p:tag name="KSO_WM_TEMPLATE_INDEX" val="20191736"/>
  <p:tag name="KSO_WM_TAG_VERSION" val="1.0"/>
  <p:tag name="KSO_WM_SLIDE_ID" val="background20191736_1"/>
  <p:tag name="KSO_WM_SLIDE_INDEX" val="1"/>
  <p:tag name="KSO_WM_SLIDE_ITEM_CNT" val="0"/>
  <p:tag name="KSO_WM_SLIDE_LAYOUT" val="a_b"/>
  <p:tag name="KSO_WM_SLIDE_LAYOUT_CNT" val="1_2"/>
  <p:tag name="KSO_WM_SLIDE_TYPE" val="title"/>
  <p:tag name="KSO_WM_BEAUTIFY_FLAG" val="#wm#"/>
  <p:tag name="KSO_WM_TEMPLATE_THUMBS_INDEX" val="1、2、3、4"/>
  <p:tag name="KSO_WM_SLIDE_MODEL_TYPE" val="cover"/>
  <p:tag name="KSO_WM_SLIDE_SUBTYPE" val="pureTxt"/>
  <p:tag name="KSO_WM_SLIDE_COVER_PICTUREID" val="133086496"/>
  <p:tag name="KSO_WM_SLIDE_COVER_PICTURERESID" val="133086496"/>
  <p:tag name="KSO_WM_SLIDE_COVER_HASPICTURE" val="1"/>
  <p:tag name="KSO_WM_SLIDE_COVER_TEMPLATE_COLOR_SCHEME" val="{&quot;colors&quot;:[&quot;#000000&quot;,&quot;#ffffff&quot;,&quot;#ffbf00&quot;,&quot;#00b0f0&quot;,&quot;#e53a45&quot;,&quot;#ea8041&quot;,&quot;#256a8c&quot;,&quot;#96353b&quot;,&quot;#0563c1&quot;,&quot;#954d72&quot;]}"/>
  <p:tag name="KSO_WM_UNIT_VEER_ID" val="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 name="KSO_WM_UNIT_COLOR_SCHEME_SHAPE_ID" val="3"/>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 name="KSO_WM_UNIT_COLOR_SCHEME_SHAPE_ID" val="4"/>
  <p:tag name="KSO_WM_UNIT_COLOR_SCHEME_PARENT_PAGE" val="0_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2_1*i*9"/>
  <p:tag name="KSO_WM_TEMPLATE_CATEGORY" val="diagram"/>
  <p:tag name="KSO_WM_TEMPLATE_INDEX" val="20194602"/>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602_1*i*10"/>
  <p:tag name="KSO_WM_TEMPLATE_CATEGORY" val="diagram"/>
  <p:tag name="KSO_WM_TEMPLATE_INDEX" val="20194602"/>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423.xml><?xml version="1.0" encoding="utf-8"?>
<p:tagLst xmlns:p="http://schemas.openxmlformats.org/presentationml/2006/main">
  <p:tag name="KSO_WM_UNIT_TEXT_PART_ID_V2" val="d-1-2"/>
  <p:tag name="KSO_WM_UNIT_PRESET_TEXT" val="点击此处添加正文。&#10;请尽量言简意赅的阐述。&#10;您的观点。&#10;恰如其分的表达观点。&#10;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2_1*f*1"/>
  <p:tag name="KSO_WM_TEMPLATE_CATEGORY" val="diagram"/>
  <p:tag name="KSO_WM_TEMPLATE_INDEX" val="20194602"/>
  <p:tag name="KSO_WM_UNIT_LAYERLEVEL" val="1"/>
  <p:tag name="KSO_WM_TAG_VERSION" val="1.0"/>
  <p:tag name="KSO_WM_BEAUTIFY_FLAG" val="#wm#"/>
  <p:tag name="KSO_WM_UNIT_COLOR_SCHEME_SHAPE_ID" val="2"/>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 name="KSO_WM_UNIT_COLOR_SCHEME_SHAPE_ID" val="16"/>
  <p:tag name="KSO_WM_UNIT_COLOR_SCHEME_PARENT_PAGE" val="0_1"/>
</p:tagLst>
</file>

<file path=ppt/tags/tag425.xml><?xml version="1.0" encoding="utf-8"?>
<p:tagLst xmlns:p="http://schemas.openxmlformats.org/presentationml/2006/main">
  <p:tag name="KSO_WM_BEAUTIFY_FLAG" val="#wm#"/>
  <p:tag name="KSO_WM_TEMPLATE_CATEGORY" val="diagram"/>
  <p:tag name="KSO_WM_TEMPLATE_INDEX" val="20194602"/>
  <p:tag name="KSO_WM_SLIDE_ID" val="diagram20194602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59*540"/>
  <p:tag name="KSO_WM_SLIDE_POSITION" val="0*0"/>
  <p:tag name="KSO_WM_SLIDE_COLORSCHEME_VERSION" val="3.2"/>
  <p:tag name="KSO_WM_TEMPLATE_SUBCATEGORY" val="0"/>
</p:tagLst>
</file>

<file path=ppt/tags/tag426.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27.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28.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33.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3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5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5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5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5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5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6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7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8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8.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8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7.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1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19.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2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2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4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4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49.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5.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1.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2.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5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54.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59.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1.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6.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9.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71.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9.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1.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85.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8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8.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589.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1.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592.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59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59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595.xml><?xml version="1.0" encoding="utf-8"?>
<p:tagLst xmlns:p="http://schemas.openxmlformats.org/presentationml/2006/main">
  <p:tag name="KSO_WM_UNIT_ISCONTENTSTITLE" val="0"/>
  <p:tag name="KSO_WM_UNIT_PRESET_TEXT" val="THANKS"/>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background20191736_4*a*1"/>
  <p:tag name="KSO_WM_TEMPLATE_CATEGORY" val="background"/>
  <p:tag name="KSO_WM_TEMPLATE_INDEX" val="20191736"/>
  <p:tag name="KSO_WM_UNIT_LAYERLEVEL" val="1"/>
  <p:tag name="KSO_WM_TAG_VERSION" val="1.0"/>
  <p:tag name="KSO_WM_BEAUTIFY_FLAG" val="#wm#"/>
</p:tagLst>
</file>

<file path=ppt/tags/tag596.xml><?xml version="1.0" encoding="utf-8"?>
<p:tagLst xmlns:p="http://schemas.openxmlformats.org/presentationml/2006/main">
  <p:tag name="KSO_WM_SLIDE_ID" val="background20191736_4"/>
  <p:tag name="KSO_WM_SLIDE_ITEM_CNT" val="0"/>
  <p:tag name="KSO_WM_SLIDE_INDEX" val="4"/>
  <p:tag name="KSO_WM_TAG_VERSION" val="1.0"/>
  <p:tag name="KSO_WM_BEAUTIFY_FLAG" val="#wm#"/>
  <p:tag name="KSO_WM_TEMPLATE_CATEGORY" val="background"/>
  <p:tag name="KSO_WM_TEMPLATE_INDEX" val="20191736"/>
  <p:tag name="KSO_WM_SLIDE_TYPE" val="endPage"/>
  <p:tag name="KSO_WM_SLIDE_SUBTYPE" val="pureTxt"/>
  <p:tag name="KSO_WM_SLIDE_LAYOUT" val="a"/>
  <p:tag name="KSO_WM_SLIDE_LAYOUT_CNT" val="1"/>
  <p:tag name="KSO_WM_SLIDE_COVER_PICTUREID" val="133086496"/>
  <p:tag name="KSO_WM_SLIDE_COVER_PICTURERESID" val="133086496"/>
  <p:tag name="KSO_WM_SLIDE_COVER_HASPICTURE" val="1"/>
</p:tagLst>
</file>

<file path=ppt/tags/tag597.xml><?xml version="1.0" encoding="utf-8"?>
<p:tagLst xmlns:p="http://schemas.openxmlformats.org/presentationml/2006/main">
  <p:tag name="KSO_WM_DOC_GUID" val="{a007f1f6-04d1-491a-a581-8c5b36042c8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TEMPLATE_CATEGORY" val="custom"/>
  <p:tag name="KSO_WM_TEMPLATE_INDEX" val="20184580"/>
  <p:tag name="KSO_WM_TAG_VERSION" val="1.0"/>
  <p:tag name="KSO_WM_BEAUTIFY_FLAG" val="#wm#"/>
  <p:tag name="KSO_WM_TEMPLATE_THUMBS_INDEX" val="1、6、12、14、4、5、13、20"/>
  <p:tag name="KSO_WM_TEMPLATE_SUBCATEGORY"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3619</Words>
  <Application>WPS 演示</Application>
  <PresentationFormat>宽屏</PresentationFormat>
  <Paragraphs>467</Paragraphs>
  <Slides>33</Slides>
  <Notes>2</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33</vt:i4>
      </vt:variant>
    </vt:vector>
  </HeadingPairs>
  <TitlesOfParts>
    <vt:vector size="47" baseType="lpstr">
      <vt:lpstr>Arial</vt:lpstr>
      <vt:lpstr>宋体</vt:lpstr>
      <vt:lpstr>Wingdings</vt:lpstr>
      <vt:lpstr>微软雅黑</vt:lpstr>
      <vt:lpstr>WPS-Bullets</vt:lpstr>
      <vt:lpstr>WPS-Numbers</vt:lpstr>
      <vt:lpstr>Arial Unicode MS</vt:lpstr>
      <vt:lpstr>Calibri</vt:lpstr>
      <vt:lpstr>Arial</vt:lpstr>
      <vt:lpstr>黑体</vt:lpstr>
      <vt:lpstr>2_Office 主题​​</vt:lpstr>
      <vt:lpstr>3_Office 主题​​</vt:lpstr>
      <vt:lpstr>1_Office 主题​​</vt:lpstr>
      <vt:lpstr>Word.Document.12</vt:lpstr>
      <vt:lpstr>G14小组项目计划</vt:lpstr>
      <vt:lpstr>PowerPoint 演示文稿</vt:lpstr>
      <vt:lpstr>引言</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PowerPoint 演示文稿</vt:lpstr>
      <vt:lpstr>项目团队组织</vt:lpstr>
      <vt:lpstr>PowerPoint 演示文稿</vt:lpstr>
      <vt:lpstr>PowerPoint 演示文稿</vt:lpstr>
      <vt:lpstr>PowerPoint 演示文稿</vt:lpstr>
      <vt:lpstr>PowerPoint 演示文稿</vt:lpstr>
      <vt:lpstr>实施项目计划</vt:lpstr>
      <vt:lpstr>PowerPoint 演示文稿</vt:lpstr>
      <vt:lpstr>PowerPoint 演示文稿</vt:lpstr>
      <vt:lpstr>PowerPoint 演示文稿</vt:lpstr>
      <vt:lpstr>PowerPoint 演示文稿</vt:lpstr>
      <vt:lpstr>PowerPoint 演示文稿</vt:lpstr>
      <vt:lpstr>软件测试</vt:lpstr>
      <vt:lpstr>PowerPoint 演示文稿</vt:lpstr>
      <vt:lpstr>PowerPoint 演示文稿</vt:lpstr>
      <vt:lpstr>附录</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G14小组项目计划</dc:title>
  <dc:creator>MACHENIKE</dc:creator>
  <cp:lastModifiedBy>Flow~</cp:lastModifiedBy>
  <cp:revision>77</cp:revision>
  <dcterms:created xsi:type="dcterms:W3CDTF">2019-03-17T04:37:00Z</dcterms:created>
  <dcterms:modified xsi:type="dcterms:W3CDTF">2019-05-21T10:59:16Z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